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82" r:id="rId2"/>
    <p:sldId id="283" r:id="rId3"/>
    <p:sldId id="293" r:id="rId4"/>
    <p:sldId id="305" r:id="rId5"/>
    <p:sldId id="287" r:id="rId6"/>
    <p:sldId id="286" r:id="rId7"/>
    <p:sldId id="272" r:id="rId8"/>
    <p:sldId id="289" r:id="rId9"/>
    <p:sldId id="292" r:id="rId10"/>
    <p:sldId id="291" r:id="rId11"/>
    <p:sldId id="290" r:id="rId12"/>
    <p:sldId id="296" r:id="rId13"/>
    <p:sldId id="295" r:id="rId14"/>
    <p:sldId id="297" r:id="rId15"/>
    <p:sldId id="298" r:id="rId16"/>
    <p:sldId id="281" r:id="rId17"/>
    <p:sldId id="299" r:id="rId18"/>
    <p:sldId id="263" r:id="rId19"/>
    <p:sldId id="300" r:id="rId20"/>
    <p:sldId id="268" r:id="rId21"/>
    <p:sldId id="275" r:id="rId22"/>
    <p:sldId id="271" r:id="rId23"/>
    <p:sldId id="301" r:id="rId24"/>
    <p:sldId id="264" r:id="rId25"/>
    <p:sldId id="267" r:id="rId26"/>
    <p:sldId id="274" r:id="rId27"/>
    <p:sldId id="273" r:id="rId28"/>
    <p:sldId id="262" r:id="rId29"/>
    <p:sldId id="261" r:id="rId30"/>
    <p:sldId id="303" r:id="rId31"/>
    <p:sldId id="302" r:id="rId32"/>
    <p:sldId id="277" r:id="rId33"/>
    <p:sldId id="278" r:id="rId34"/>
    <p:sldId id="279" r:id="rId35"/>
    <p:sldId id="280" r:id="rId36"/>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6" autoAdjust="0"/>
    <p:restoredTop sz="71480" autoAdjust="0"/>
  </p:normalViewPr>
  <p:slideViewPr>
    <p:cSldViewPr snapToGrid="0" snapToObjects="1">
      <p:cViewPr varScale="1">
        <p:scale>
          <a:sx n="68" d="100"/>
          <a:sy n="68" d="100"/>
        </p:scale>
        <p:origin x="-10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4"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Book6"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Book11"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Peer Conformity</a:t>
            </a:r>
          </a:p>
        </c:rich>
      </c:tx>
      <c:layout/>
      <c:overlay val="0"/>
      <c:spPr>
        <a:noFill/>
        <a:ln>
          <a:noFill/>
        </a:ln>
        <a:effectLst/>
      </c:spPr>
    </c:title>
    <c:autoTitleDeleted val="0"/>
    <c:plotArea>
      <c:layout/>
      <c:barChart>
        <c:barDir val="col"/>
        <c:grouping val="clustered"/>
        <c:varyColors val="0"/>
        <c:ser>
          <c:idx val="0"/>
          <c:order val="0"/>
          <c:tx>
            <c:strRef>
              <c:f>Sheet2!$L$15</c:f>
              <c:strCache>
                <c:ptCount val="1"/>
                <c:pt idx="0">
                  <c:v>Peer</c:v>
                </c:pt>
              </c:strCache>
            </c:strRef>
          </c:tx>
          <c:spPr>
            <a:solidFill>
              <a:schemeClr val="accent1"/>
            </a:solidFill>
            <a:ln>
              <a:solidFill>
                <a:schemeClr val="tx1"/>
              </a:solidFill>
            </a:ln>
            <a:effectLst/>
          </c:spPr>
          <c:invertIfNegative val="0"/>
          <c:cat>
            <c:numRef>
              <c:f>Sheet2!$K$16:$K$18</c:f>
              <c:numCache>
                <c:formatCode>General</c:formatCode>
                <c:ptCount val="3"/>
                <c:pt idx="0">
                  <c:v>2000.0</c:v>
                </c:pt>
                <c:pt idx="1">
                  <c:v>2005.0</c:v>
                </c:pt>
                <c:pt idx="2">
                  <c:v>2010.0</c:v>
                </c:pt>
              </c:numCache>
            </c:numRef>
          </c:cat>
          <c:val>
            <c:numRef>
              <c:f>Sheet2!$L$16:$L$18</c:f>
              <c:numCache>
                <c:formatCode>General</c:formatCode>
                <c:ptCount val="3"/>
                <c:pt idx="0">
                  <c:v>0.002315369</c:v>
                </c:pt>
                <c:pt idx="1">
                  <c:v>0.002849418</c:v>
                </c:pt>
                <c:pt idx="2">
                  <c:v>0.002448276</c:v>
                </c:pt>
              </c:numCache>
            </c:numRef>
          </c:val>
        </c:ser>
        <c:ser>
          <c:idx val="1"/>
          <c:order val="1"/>
          <c:tx>
            <c:strRef>
              <c:f>Sheet2!$M$15</c:f>
              <c:strCache>
                <c:ptCount val="1"/>
                <c:pt idx="0">
                  <c:v>Random</c:v>
                </c:pt>
              </c:strCache>
            </c:strRef>
          </c:tx>
          <c:spPr>
            <a:solidFill>
              <a:srgbClr val="000090"/>
            </a:solidFill>
            <a:ln>
              <a:noFill/>
            </a:ln>
            <a:effectLst/>
          </c:spPr>
          <c:invertIfNegative val="0"/>
          <c:cat>
            <c:numRef>
              <c:f>Sheet2!$K$16:$K$18</c:f>
              <c:numCache>
                <c:formatCode>General</c:formatCode>
                <c:ptCount val="3"/>
                <c:pt idx="0">
                  <c:v>2000.0</c:v>
                </c:pt>
                <c:pt idx="1">
                  <c:v>2005.0</c:v>
                </c:pt>
                <c:pt idx="2">
                  <c:v>2010.0</c:v>
                </c:pt>
              </c:numCache>
            </c:numRef>
          </c:cat>
          <c:val>
            <c:numRef>
              <c:f>Sheet2!$M$16:$M$18</c:f>
              <c:numCache>
                <c:formatCode>General</c:formatCode>
                <c:ptCount val="3"/>
                <c:pt idx="0">
                  <c:v>0.00166418</c:v>
                </c:pt>
                <c:pt idx="1">
                  <c:v>0.00164080928571429</c:v>
                </c:pt>
                <c:pt idx="2">
                  <c:v>0.00161032142857143</c:v>
                </c:pt>
              </c:numCache>
            </c:numRef>
          </c:val>
        </c:ser>
        <c:dLbls>
          <c:showLegendKey val="0"/>
          <c:showVal val="0"/>
          <c:showCatName val="0"/>
          <c:showSerName val="0"/>
          <c:showPercent val="0"/>
          <c:showBubbleSize val="0"/>
        </c:dLbls>
        <c:gapWidth val="219"/>
        <c:overlap val="-27"/>
        <c:axId val="2117820040"/>
        <c:axId val="-2037939960"/>
      </c:barChart>
      <c:catAx>
        <c:axId val="211782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939960"/>
        <c:crosses val="autoZero"/>
        <c:auto val="1"/>
        <c:lblAlgn val="ctr"/>
        <c:lblOffset val="100"/>
        <c:noMultiLvlLbl val="0"/>
      </c:catAx>
      <c:valAx>
        <c:axId val="-2037939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820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5400">
      <a:solidFill>
        <a:schemeClr val="accent2">
          <a:lumMod val="40000"/>
          <a:lumOff val="60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Group Conformity</a:t>
            </a:r>
            <a:endParaRPr lang="en-US"/>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KDD</c:v>
                </c:pt>
              </c:strCache>
            </c:strRef>
          </c:tx>
          <c:spPr>
            <a:solidFill>
              <a:schemeClr val="accent1"/>
            </a:solidFill>
            <a:ln>
              <a:solidFill>
                <a:srgbClr val="000000"/>
              </a:solidFill>
            </a:ln>
            <a:effectLst/>
          </c:spPr>
          <c:invertIfNegative val="0"/>
          <c:cat>
            <c:strRef>
              <c:f>Sheet1!$B$1:$E$1</c:f>
              <c:strCache>
                <c:ptCount val="4"/>
                <c:pt idx="0">
                  <c:v>Clustering</c:v>
                </c:pt>
                <c:pt idx="1">
                  <c:v>Influence</c:v>
                </c:pt>
                <c:pt idx="2">
                  <c:v>Recommendation</c:v>
                </c:pt>
                <c:pt idx="3">
                  <c:v>Topic Model</c:v>
                </c:pt>
              </c:strCache>
            </c:strRef>
          </c:cat>
          <c:val>
            <c:numRef>
              <c:f>Sheet1!$B$2:$E$2</c:f>
              <c:numCache>
                <c:formatCode>General</c:formatCode>
                <c:ptCount val="4"/>
                <c:pt idx="0">
                  <c:v>0.0013</c:v>
                </c:pt>
                <c:pt idx="1">
                  <c:v>0.0015</c:v>
                </c:pt>
                <c:pt idx="2">
                  <c:v>0.002</c:v>
                </c:pt>
                <c:pt idx="3">
                  <c:v>0.0009</c:v>
                </c:pt>
              </c:numCache>
            </c:numRef>
          </c:val>
        </c:ser>
        <c:ser>
          <c:idx val="1"/>
          <c:order val="1"/>
          <c:tx>
            <c:strRef>
              <c:f>Sheet1!$A$3</c:f>
              <c:strCache>
                <c:ptCount val="1"/>
                <c:pt idx="0">
                  <c:v>ICDM</c:v>
                </c:pt>
              </c:strCache>
            </c:strRef>
          </c:tx>
          <c:spPr>
            <a:solidFill>
              <a:srgbClr val="000090"/>
            </a:solidFill>
            <a:ln>
              <a:noFill/>
            </a:ln>
            <a:effectLst/>
          </c:spPr>
          <c:invertIfNegative val="0"/>
          <c:cat>
            <c:strRef>
              <c:f>Sheet1!$B$1:$E$1</c:f>
              <c:strCache>
                <c:ptCount val="4"/>
                <c:pt idx="0">
                  <c:v>Clustering</c:v>
                </c:pt>
                <c:pt idx="1">
                  <c:v>Influence</c:v>
                </c:pt>
                <c:pt idx="2">
                  <c:v>Recommendation</c:v>
                </c:pt>
                <c:pt idx="3">
                  <c:v>Topic Model</c:v>
                </c:pt>
              </c:strCache>
            </c:strRef>
          </c:cat>
          <c:val>
            <c:numRef>
              <c:f>Sheet1!$B$3:$E$3</c:f>
              <c:numCache>
                <c:formatCode>General</c:formatCode>
                <c:ptCount val="4"/>
                <c:pt idx="0">
                  <c:v>0.0023</c:v>
                </c:pt>
                <c:pt idx="1">
                  <c:v>0.0014</c:v>
                </c:pt>
                <c:pt idx="2">
                  <c:v>0.0012</c:v>
                </c:pt>
                <c:pt idx="3">
                  <c:v>0.0011</c:v>
                </c:pt>
              </c:numCache>
            </c:numRef>
          </c:val>
        </c:ser>
        <c:ser>
          <c:idx val="2"/>
          <c:order val="2"/>
          <c:tx>
            <c:strRef>
              <c:f>Sheet1!$A$4</c:f>
              <c:strCache>
                <c:ptCount val="1"/>
                <c:pt idx="0">
                  <c:v>CIKM</c:v>
                </c:pt>
              </c:strCache>
            </c:strRef>
          </c:tx>
          <c:spPr>
            <a:solidFill>
              <a:schemeClr val="accent3">
                <a:lumMod val="65000"/>
              </a:schemeClr>
            </a:solidFill>
            <a:ln>
              <a:solidFill>
                <a:srgbClr val="000000"/>
              </a:solidFill>
            </a:ln>
            <a:effectLst/>
          </c:spPr>
          <c:invertIfNegative val="0"/>
          <c:cat>
            <c:strRef>
              <c:f>Sheet1!$B$1:$E$1</c:f>
              <c:strCache>
                <c:ptCount val="4"/>
                <c:pt idx="0">
                  <c:v>Clustering</c:v>
                </c:pt>
                <c:pt idx="1">
                  <c:v>Influence</c:v>
                </c:pt>
                <c:pt idx="2">
                  <c:v>Recommendation</c:v>
                </c:pt>
                <c:pt idx="3">
                  <c:v>Topic Model</c:v>
                </c:pt>
              </c:strCache>
            </c:strRef>
          </c:cat>
          <c:val>
            <c:numRef>
              <c:f>Sheet1!$B$4:$E$4</c:f>
              <c:numCache>
                <c:formatCode>General</c:formatCode>
                <c:ptCount val="4"/>
                <c:pt idx="0">
                  <c:v>0.0015</c:v>
                </c:pt>
                <c:pt idx="1">
                  <c:v>0.0005</c:v>
                </c:pt>
                <c:pt idx="2">
                  <c:v>0.0017</c:v>
                </c:pt>
                <c:pt idx="3">
                  <c:v>0.0015</c:v>
                </c:pt>
              </c:numCache>
            </c:numRef>
          </c:val>
        </c:ser>
        <c:dLbls>
          <c:showLegendKey val="0"/>
          <c:showVal val="0"/>
          <c:showCatName val="0"/>
          <c:showSerName val="0"/>
          <c:showPercent val="0"/>
          <c:showBubbleSize val="0"/>
        </c:dLbls>
        <c:gapWidth val="219"/>
        <c:overlap val="-27"/>
        <c:axId val="-2051004776"/>
        <c:axId val="-2048102552"/>
      </c:barChart>
      <c:catAx>
        <c:axId val="-205100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102552"/>
        <c:crosses val="autoZero"/>
        <c:auto val="1"/>
        <c:lblAlgn val="ctr"/>
        <c:lblOffset val="100"/>
        <c:noMultiLvlLbl val="0"/>
      </c:catAx>
      <c:valAx>
        <c:axId val="-2048102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004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5400">
      <a:solidFill>
        <a:schemeClr val="accent2">
          <a:lumMod val="40000"/>
          <a:lumOff val="60000"/>
        </a:schemeClr>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Individual Conformity</a:t>
            </a:r>
          </a:p>
        </c:rich>
      </c:tx>
      <c:layout/>
      <c:overlay val="0"/>
      <c:spPr>
        <a:noFill/>
        <a:ln>
          <a:noFill/>
        </a:ln>
        <a:effectLst/>
      </c:spPr>
    </c:title>
    <c:autoTitleDeleted val="0"/>
    <c:plotArea>
      <c:layout/>
      <c:barChart>
        <c:barDir val="col"/>
        <c:grouping val="clustered"/>
        <c:varyColors val="0"/>
        <c:ser>
          <c:idx val="0"/>
          <c:order val="0"/>
          <c:spPr>
            <a:solidFill>
              <a:srgbClr val="000090"/>
            </a:solidFill>
            <a:ln>
              <a:noFill/>
            </a:ln>
            <a:effectLst/>
          </c:spPr>
          <c:invertIfNegative val="0"/>
          <c:cat>
            <c:strRef>
              <c:f>Sheet1!$A$1:$C$1</c:f>
              <c:strCache>
                <c:ptCount val="3"/>
                <c:pt idx="0">
                  <c:v>KDD</c:v>
                </c:pt>
                <c:pt idx="1">
                  <c:v>ICDM</c:v>
                </c:pt>
                <c:pt idx="2">
                  <c:v>CIKM</c:v>
                </c:pt>
              </c:strCache>
            </c:strRef>
          </c:cat>
          <c:val>
            <c:numRef>
              <c:f>Sheet1!$A$2:$C$2</c:f>
              <c:numCache>
                <c:formatCode>General</c:formatCode>
                <c:ptCount val="3"/>
                <c:pt idx="0">
                  <c:v>0.013</c:v>
                </c:pt>
                <c:pt idx="1">
                  <c:v>0.015</c:v>
                </c:pt>
                <c:pt idx="2">
                  <c:v>0.02</c:v>
                </c:pt>
              </c:numCache>
            </c:numRef>
          </c:val>
        </c:ser>
        <c:dLbls>
          <c:showLegendKey val="0"/>
          <c:showVal val="0"/>
          <c:showCatName val="0"/>
          <c:showSerName val="0"/>
          <c:showPercent val="0"/>
          <c:showBubbleSize val="0"/>
        </c:dLbls>
        <c:gapWidth val="219"/>
        <c:overlap val="-27"/>
        <c:axId val="-2117787224"/>
        <c:axId val="-2118838152"/>
      </c:barChart>
      <c:catAx>
        <c:axId val="-211778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838152"/>
        <c:crosses val="autoZero"/>
        <c:auto val="1"/>
        <c:lblAlgn val="ctr"/>
        <c:lblOffset val="100"/>
        <c:noMultiLvlLbl val="0"/>
      </c:catAx>
      <c:valAx>
        <c:axId val="-2118838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787224"/>
        <c:crosses val="autoZero"/>
        <c:crossBetween val="between"/>
      </c:valAx>
      <c:spPr>
        <a:noFill/>
        <a:ln>
          <a:noFill/>
        </a:ln>
        <a:effectLst/>
      </c:spPr>
    </c:plotArea>
    <c:plotVisOnly val="1"/>
    <c:dispBlanksAs val="gap"/>
    <c:showDLblsOverMax val="0"/>
  </c:chart>
  <c:spPr>
    <a:noFill/>
    <a:ln w="25400">
      <a:solidFill>
        <a:schemeClr val="accent2">
          <a:lumMod val="40000"/>
          <a:lumOff val="60000"/>
        </a:schemeClr>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D9399-0F1D-47E1-8599-610648E2C509}" type="doc">
      <dgm:prSet loTypeId="urn:microsoft.com/office/officeart/2005/8/layout/process1" loCatId="process" qsTypeId="urn:microsoft.com/office/officeart/2005/8/quickstyle/simple4" qsCatId="simple" csTypeId="urn:microsoft.com/office/officeart/2005/8/colors/accent2_5" csCatId="accent2" phldr="1"/>
      <dgm:spPr/>
      <dgm:t>
        <a:bodyPr/>
        <a:lstStyle/>
        <a:p>
          <a:endParaRPr lang="zh-CN" altLang="en-US"/>
        </a:p>
      </dgm:t>
    </dgm:pt>
    <dgm:pt modelId="{E5DC37FA-121D-46C6-BEE6-6842B05C750E}">
      <dgm:prSet phldrT="[文本]" custT="1">
        <dgm:style>
          <a:lnRef idx="1">
            <a:schemeClr val="accent2"/>
          </a:lnRef>
          <a:fillRef idx="3">
            <a:schemeClr val="accent2"/>
          </a:fillRef>
          <a:effectRef idx="2">
            <a:schemeClr val="accent2"/>
          </a:effectRef>
          <a:fontRef idx="minor">
            <a:schemeClr val="lt1"/>
          </a:fontRef>
        </dgm:style>
      </dgm:prSet>
      <dgm:spPr/>
      <dgm:t>
        <a:bodyPr/>
        <a:lstStyle/>
        <a:p>
          <a:pPr algn="ctr">
            <a:spcAft>
              <a:spcPts val="900"/>
            </a:spcAft>
          </a:pPr>
          <a:r>
            <a:rPr lang="en-US" altLang="zh-CN" sz="3800" dirty="0" smtClean="0">
              <a:latin typeface="Arial" pitchFamily="34" charset="0"/>
              <a:cs typeface="Arial" pitchFamily="34" charset="0"/>
            </a:rPr>
            <a:t>Input:</a:t>
          </a:r>
          <a:r>
            <a:rPr lang="en-US" altLang="zh-CN" sz="4000" dirty="0" smtClean="0">
              <a:latin typeface="Arial" pitchFamily="34" charset="0"/>
              <a:cs typeface="Arial" pitchFamily="34" charset="0"/>
            </a:rPr>
            <a:t> </a:t>
          </a:r>
        </a:p>
        <a:p>
          <a:pPr algn="ctr">
            <a:spcAft>
              <a:spcPts val="900"/>
            </a:spcAft>
          </a:pPr>
          <a:r>
            <a:rPr lang="en-US" altLang="zh-CN" sz="3200" i="1" dirty="0" smtClean="0">
              <a:latin typeface="Arial" pitchFamily="34" charset="0"/>
              <a:cs typeface="Arial" pitchFamily="34" charset="0"/>
            </a:rPr>
            <a:t>G</a:t>
          </a:r>
          <a:r>
            <a:rPr lang="en-US" altLang="zh-CN" sz="3200" dirty="0" smtClean="0">
              <a:latin typeface="Arial" pitchFamily="34" charset="0"/>
              <a:cs typeface="Arial" pitchFamily="34" charset="0"/>
            </a:rPr>
            <a:t>=(</a:t>
          </a:r>
          <a:r>
            <a:rPr lang="en-US" altLang="zh-CN" sz="3200" i="1" dirty="0" smtClean="0">
              <a:latin typeface="Arial" pitchFamily="34" charset="0"/>
              <a:cs typeface="Arial" pitchFamily="34" charset="0"/>
            </a:rPr>
            <a:t>V</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C</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X</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A</a:t>
          </a:r>
          <a:r>
            <a:rPr lang="en-US" altLang="zh-CN" sz="3200" dirty="0" smtClean="0">
              <a:latin typeface="Arial" pitchFamily="34" charset="0"/>
              <a:cs typeface="Arial" pitchFamily="34" charset="0"/>
            </a:rPr>
            <a:t> </a:t>
          </a:r>
        </a:p>
      </dgm:t>
    </dgm:pt>
    <dgm:pt modelId="{FAFD7AC4-89D8-47B7-93AA-9B5021DECE4E}" type="parTrans" cxnId="{7C387072-51A5-4358-AC3F-D5BD70F84923}">
      <dgm:prSet/>
      <dgm:spPr/>
      <dgm:t>
        <a:bodyPr/>
        <a:lstStyle/>
        <a:p>
          <a:pPr algn="ctr"/>
          <a:endParaRPr lang="zh-CN" altLang="en-US"/>
        </a:p>
      </dgm:t>
    </dgm:pt>
    <dgm:pt modelId="{2E3238B1-4D9D-45FA-A89A-1DCE2630C0DB}" type="sibTrans" cxnId="{7C387072-51A5-4358-AC3F-D5BD70F84923}">
      <dgm:prSet/>
      <dgm:spPr/>
      <dgm:t>
        <a:bodyPr/>
        <a:lstStyle/>
        <a:p>
          <a:pPr algn="ctr"/>
          <a:endParaRPr lang="zh-CN" altLang="en-US"/>
        </a:p>
      </dgm:t>
    </dgm:pt>
    <dgm:pt modelId="{D62F262D-F639-47C0-A628-DAC2BCEA5649}">
      <dgm:prSet phldrT="[文本]">
        <dgm:style>
          <a:lnRef idx="0">
            <a:schemeClr val="accent6"/>
          </a:lnRef>
          <a:fillRef idx="3">
            <a:schemeClr val="accent6"/>
          </a:fillRef>
          <a:effectRef idx="3">
            <a:schemeClr val="accent6"/>
          </a:effectRef>
          <a:fontRef idx="minor">
            <a:schemeClr val="lt1"/>
          </a:fontRef>
        </dgm:style>
      </dgm:prSet>
      <dgm:spPr/>
      <dgm:t>
        <a:bodyPr/>
        <a:lstStyle/>
        <a:p>
          <a:pPr algn="ctr">
            <a:spcAft>
              <a:spcPts val="800"/>
            </a:spcAft>
          </a:pPr>
          <a:r>
            <a:rPr lang="en-US" altLang="zh-CN" dirty="0" smtClean="0">
              <a:latin typeface="Arial" pitchFamily="34" charset="0"/>
              <a:cs typeface="Arial" pitchFamily="34" charset="0"/>
            </a:rPr>
            <a:t>Output:</a:t>
          </a:r>
        </a:p>
        <a:p>
          <a:pPr algn="ctr">
            <a:spcAft>
              <a:spcPts val="800"/>
            </a:spcAft>
          </a:pPr>
          <a:r>
            <a:rPr lang="en-US" altLang="zh-CN" i="1" dirty="0" smtClean="0">
              <a:latin typeface="Arial" pitchFamily="34" charset="0"/>
              <a:cs typeface="Arial" pitchFamily="34" charset="0"/>
            </a:rPr>
            <a:t>F: f(G, A) -&gt;Y</a:t>
          </a:r>
          <a:r>
            <a:rPr lang="en-US" altLang="zh-CN" i="0" baseline="30000" dirty="0" smtClean="0">
              <a:latin typeface="Arial" pitchFamily="34" charset="0"/>
              <a:cs typeface="Arial" pitchFamily="34" charset="0"/>
            </a:rPr>
            <a:t>(</a:t>
          </a:r>
          <a:r>
            <a:rPr lang="en-US" altLang="zh-CN" i="1" baseline="30000" dirty="0" smtClean="0">
              <a:latin typeface="Arial" pitchFamily="34" charset="0"/>
              <a:cs typeface="Arial" pitchFamily="34" charset="0"/>
            </a:rPr>
            <a:t>t</a:t>
          </a:r>
          <a:r>
            <a:rPr lang="en-US" altLang="zh-CN" i="0" baseline="30000" dirty="0" smtClean="0">
              <a:latin typeface="Arial" pitchFamily="34" charset="0"/>
              <a:cs typeface="Arial" pitchFamily="34" charset="0"/>
            </a:rPr>
            <a:t>+1)</a:t>
          </a:r>
          <a:r>
            <a:rPr lang="en-US" altLang="zh-CN" i="1" baseline="30000" dirty="0" smtClean="0">
              <a:latin typeface="Arial" pitchFamily="34" charset="0"/>
              <a:cs typeface="Arial" pitchFamily="34" charset="0"/>
            </a:rPr>
            <a:t>   </a:t>
          </a:r>
          <a:endParaRPr lang="zh-CN" altLang="en-US" dirty="0">
            <a:latin typeface="Arial" pitchFamily="34" charset="0"/>
            <a:cs typeface="Arial" pitchFamily="34" charset="0"/>
          </a:endParaRPr>
        </a:p>
      </dgm:t>
    </dgm:pt>
    <dgm:pt modelId="{09BC776F-13A1-4313-A342-7F58576D7B3C}" type="parTrans" cxnId="{5C7FFCE0-1159-4AA9-8A1F-56F36DEC467C}">
      <dgm:prSet/>
      <dgm:spPr/>
      <dgm:t>
        <a:bodyPr/>
        <a:lstStyle/>
        <a:p>
          <a:pPr algn="ctr"/>
          <a:endParaRPr lang="zh-CN" altLang="en-US"/>
        </a:p>
      </dgm:t>
    </dgm:pt>
    <dgm:pt modelId="{D086B869-E100-4DB4-BBD7-B7BA83522133}" type="sibTrans" cxnId="{5C7FFCE0-1159-4AA9-8A1F-56F36DEC467C}">
      <dgm:prSet/>
      <dgm:spPr/>
      <dgm:t>
        <a:bodyPr/>
        <a:lstStyle/>
        <a:p>
          <a:pPr algn="ctr"/>
          <a:endParaRPr lang="zh-CN" altLang="en-US"/>
        </a:p>
      </dgm:t>
    </dgm:pt>
    <dgm:pt modelId="{DDE40156-3CD8-4589-9C6D-EDC46213ED0E}" type="pres">
      <dgm:prSet presAssocID="{695D9399-0F1D-47E1-8599-610648E2C509}" presName="Name0" presStyleCnt="0">
        <dgm:presLayoutVars>
          <dgm:dir/>
          <dgm:resizeHandles val="exact"/>
        </dgm:presLayoutVars>
      </dgm:prSet>
      <dgm:spPr/>
      <dgm:t>
        <a:bodyPr/>
        <a:lstStyle/>
        <a:p>
          <a:endParaRPr lang="zh-CN" altLang="en-US"/>
        </a:p>
      </dgm:t>
    </dgm:pt>
    <dgm:pt modelId="{754BD3A8-36FE-4BFD-9BB0-2A46EEAE261A}" type="pres">
      <dgm:prSet presAssocID="{E5DC37FA-121D-46C6-BEE6-6842B05C750E}" presName="node" presStyleLbl="node1" presStyleIdx="0" presStyleCnt="2" custLinFactNeighborX="5538" custLinFactNeighborY="5556">
        <dgm:presLayoutVars>
          <dgm:bulletEnabled val="1"/>
        </dgm:presLayoutVars>
      </dgm:prSet>
      <dgm:spPr/>
      <dgm:t>
        <a:bodyPr/>
        <a:lstStyle/>
        <a:p>
          <a:endParaRPr lang="zh-CN" altLang="en-US"/>
        </a:p>
      </dgm:t>
    </dgm:pt>
    <dgm:pt modelId="{213D603E-0891-4AA6-A8DD-A6E609EC8225}" type="pres">
      <dgm:prSet presAssocID="{2E3238B1-4D9D-45FA-A89A-1DCE2630C0DB}" presName="sibTrans" presStyleLbl="sibTrans2D1" presStyleIdx="0" presStyleCnt="1" custScaleY="36922" custLinFactNeighborY="-6049"/>
      <dgm:spPr/>
      <dgm:t>
        <a:bodyPr/>
        <a:lstStyle/>
        <a:p>
          <a:endParaRPr lang="zh-CN" altLang="en-US"/>
        </a:p>
      </dgm:t>
    </dgm:pt>
    <dgm:pt modelId="{F3C19D88-4788-4D3D-882C-DA9314B13DAB}" type="pres">
      <dgm:prSet presAssocID="{2E3238B1-4D9D-45FA-A89A-1DCE2630C0DB}" presName="connectorText" presStyleLbl="sibTrans2D1" presStyleIdx="0" presStyleCnt="1"/>
      <dgm:spPr/>
      <dgm:t>
        <a:bodyPr/>
        <a:lstStyle/>
        <a:p>
          <a:endParaRPr lang="zh-CN" altLang="en-US"/>
        </a:p>
      </dgm:t>
    </dgm:pt>
    <dgm:pt modelId="{58F3EFF2-D7AC-40E3-B027-446B4D013A83}" type="pres">
      <dgm:prSet presAssocID="{D62F262D-F639-47C0-A628-DAC2BCEA5649}" presName="node" presStyleLbl="node1" presStyleIdx="1" presStyleCnt="2" custLinFactNeighborX="-84">
        <dgm:presLayoutVars>
          <dgm:bulletEnabled val="1"/>
        </dgm:presLayoutVars>
      </dgm:prSet>
      <dgm:spPr/>
      <dgm:t>
        <a:bodyPr/>
        <a:lstStyle/>
        <a:p>
          <a:endParaRPr lang="zh-CN" altLang="en-US"/>
        </a:p>
      </dgm:t>
    </dgm:pt>
  </dgm:ptLst>
  <dgm:cxnLst>
    <dgm:cxn modelId="{7C387072-51A5-4358-AC3F-D5BD70F84923}" srcId="{695D9399-0F1D-47E1-8599-610648E2C509}" destId="{E5DC37FA-121D-46C6-BEE6-6842B05C750E}" srcOrd="0" destOrd="0" parTransId="{FAFD7AC4-89D8-47B7-93AA-9B5021DECE4E}" sibTransId="{2E3238B1-4D9D-45FA-A89A-1DCE2630C0DB}"/>
    <dgm:cxn modelId="{D86CC17F-A92F-6C4E-B0B5-020F8B291123}" type="presOf" srcId="{695D9399-0F1D-47E1-8599-610648E2C509}" destId="{DDE40156-3CD8-4589-9C6D-EDC46213ED0E}" srcOrd="0" destOrd="0" presId="urn:microsoft.com/office/officeart/2005/8/layout/process1"/>
    <dgm:cxn modelId="{EFFE0E5F-4DDA-F04A-8802-63D9C040EB50}" type="presOf" srcId="{2E3238B1-4D9D-45FA-A89A-1DCE2630C0DB}" destId="{213D603E-0891-4AA6-A8DD-A6E609EC8225}" srcOrd="0" destOrd="0" presId="urn:microsoft.com/office/officeart/2005/8/layout/process1"/>
    <dgm:cxn modelId="{5C7FFCE0-1159-4AA9-8A1F-56F36DEC467C}" srcId="{695D9399-0F1D-47E1-8599-610648E2C509}" destId="{D62F262D-F639-47C0-A628-DAC2BCEA5649}" srcOrd="1" destOrd="0" parTransId="{09BC776F-13A1-4313-A342-7F58576D7B3C}" sibTransId="{D086B869-E100-4DB4-BBD7-B7BA83522133}"/>
    <dgm:cxn modelId="{6EED169D-1C78-854E-BE50-3FC1CE0B258D}" type="presOf" srcId="{2E3238B1-4D9D-45FA-A89A-1DCE2630C0DB}" destId="{F3C19D88-4788-4D3D-882C-DA9314B13DAB}" srcOrd="1" destOrd="0" presId="urn:microsoft.com/office/officeart/2005/8/layout/process1"/>
    <dgm:cxn modelId="{D2215582-55D5-3C49-8160-727DE256ECE6}" type="presOf" srcId="{D62F262D-F639-47C0-A628-DAC2BCEA5649}" destId="{58F3EFF2-D7AC-40E3-B027-446B4D013A83}" srcOrd="0" destOrd="0" presId="urn:microsoft.com/office/officeart/2005/8/layout/process1"/>
    <dgm:cxn modelId="{5FE1D31E-0FCC-EB45-9660-F8F5446D30CE}" type="presOf" srcId="{E5DC37FA-121D-46C6-BEE6-6842B05C750E}" destId="{754BD3A8-36FE-4BFD-9BB0-2A46EEAE261A}" srcOrd="0" destOrd="0" presId="urn:microsoft.com/office/officeart/2005/8/layout/process1"/>
    <dgm:cxn modelId="{7F5F7DFA-7280-A744-A039-9DE43241F0CB}" type="presParOf" srcId="{DDE40156-3CD8-4589-9C6D-EDC46213ED0E}" destId="{754BD3A8-36FE-4BFD-9BB0-2A46EEAE261A}" srcOrd="0" destOrd="0" presId="urn:microsoft.com/office/officeart/2005/8/layout/process1"/>
    <dgm:cxn modelId="{4A168BE0-6E5D-CD47-B61A-6A6CE8C82916}" type="presParOf" srcId="{DDE40156-3CD8-4589-9C6D-EDC46213ED0E}" destId="{213D603E-0891-4AA6-A8DD-A6E609EC8225}" srcOrd="1" destOrd="0" presId="urn:microsoft.com/office/officeart/2005/8/layout/process1"/>
    <dgm:cxn modelId="{F29A660D-D8F6-AD43-8AFC-012F695CC90F}" type="presParOf" srcId="{213D603E-0891-4AA6-A8DD-A6E609EC8225}" destId="{F3C19D88-4788-4D3D-882C-DA9314B13DAB}" srcOrd="0" destOrd="0" presId="urn:microsoft.com/office/officeart/2005/8/layout/process1"/>
    <dgm:cxn modelId="{7B9156ED-A951-6543-BD98-7388A57A7C1E}" type="presParOf" srcId="{DDE40156-3CD8-4589-9C6D-EDC46213ED0E}" destId="{58F3EFF2-D7AC-40E3-B027-446B4D013A8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D3A8-36FE-4BFD-9BB0-2A46EEAE261A}">
      <dsp:nvSpPr>
        <dsp:cNvPr id="0" name=""/>
        <dsp:cNvSpPr/>
      </dsp:nvSpPr>
      <dsp:spPr>
        <a:xfrm>
          <a:off x="83428" y="0"/>
          <a:ext cx="3506221" cy="1401761"/>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ts val="900"/>
            </a:spcAft>
          </a:pPr>
          <a:r>
            <a:rPr lang="en-US" altLang="zh-CN" sz="3800" kern="1200" dirty="0" smtClean="0">
              <a:latin typeface="Arial" pitchFamily="34" charset="0"/>
              <a:cs typeface="Arial" pitchFamily="34" charset="0"/>
            </a:rPr>
            <a:t>Input:</a:t>
          </a:r>
          <a:r>
            <a:rPr lang="en-US" altLang="zh-CN" sz="4000" kern="1200" dirty="0" smtClean="0">
              <a:latin typeface="Arial" pitchFamily="34" charset="0"/>
              <a:cs typeface="Arial" pitchFamily="34" charset="0"/>
            </a:rPr>
            <a:t> </a:t>
          </a:r>
        </a:p>
        <a:p>
          <a:pPr lvl="0" algn="ctr" defTabSz="1689100">
            <a:lnSpc>
              <a:spcPct val="90000"/>
            </a:lnSpc>
            <a:spcBef>
              <a:spcPct val="0"/>
            </a:spcBef>
            <a:spcAft>
              <a:spcPts val="900"/>
            </a:spcAft>
          </a:pPr>
          <a:r>
            <a:rPr lang="en-US" altLang="zh-CN" sz="3200" i="1" kern="1200" dirty="0" smtClean="0">
              <a:latin typeface="Arial" pitchFamily="34" charset="0"/>
              <a:cs typeface="Arial" pitchFamily="34" charset="0"/>
            </a:rPr>
            <a:t>G</a:t>
          </a:r>
          <a:r>
            <a:rPr lang="en-US" altLang="zh-CN" sz="3200" kern="1200" dirty="0" smtClean="0">
              <a:latin typeface="Arial" pitchFamily="34" charset="0"/>
              <a:cs typeface="Arial" pitchFamily="34" charset="0"/>
            </a:rPr>
            <a:t>=(</a:t>
          </a:r>
          <a:r>
            <a:rPr lang="en-US" altLang="zh-CN" sz="3200" i="1" kern="1200" dirty="0" smtClean="0">
              <a:latin typeface="Arial" pitchFamily="34" charset="0"/>
              <a:cs typeface="Arial" pitchFamily="34" charset="0"/>
            </a:rPr>
            <a:t>V</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E</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C</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X</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A</a:t>
          </a:r>
          <a:r>
            <a:rPr lang="en-US" altLang="zh-CN" sz="3200" kern="1200" dirty="0" smtClean="0">
              <a:latin typeface="Arial" pitchFamily="34" charset="0"/>
              <a:cs typeface="Arial" pitchFamily="34" charset="0"/>
            </a:rPr>
            <a:t> </a:t>
          </a:r>
        </a:p>
      </dsp:txBody>
      <dsp:txXfrm>
        <a:off x="124484" y="41056"/>
        <a:ext cx="3424109" cy="1319649"/>
      </dsp:txXfrm>
    </dsp:sp>
    <dsp:sp modelId="{213D603E-0891-4AA6-A8DD-A6E609EC8225}">
      <dsp:nvSpPr>
        <dsp:cNvPr id="0" name=""/>
        <dsp:cNvSpPr/>
      </dsp:nvSpPr>
      <dsp:spPr>
        <a:xfrm>
          <a:off x="3920560" y="487756"/>
          <a:ext cx="701529" cy="321052"/>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3920560" y="551966"/>
        <a:ext cx="605213" cy="192632"/>
      </dsp:txXfrm>
    </dsp:sp>
    <dsp:sp modelId="{58F3EFF2-D7AC-40E3-B027-446B4D013A83}">
      <dsp:nvSpPr>
        <dsp:cNvPr id="0" name=""/>
        <dsp:cNvSpPr/>
      </dsp:nvSpPr>
      <dsp:spPr>
        <a:xfrm>
          <a:off x="4913291" y="0"/>
          <a:ext cx="3506221" cy="1401761"/>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ts val="800"/>
            </a:spcAft>
          </a:pPr>
          <a:r>
            <a:rPr lang="en-US" altLang="zh-CN" sz="3400" kern="1200" dirty="0" smtClean="0">
              <a:latin typeface="Arial" pitchFamily="34" charset="0"/>
              <a:cs typeface="Arial" pitchFamily="34" charset="0"/>
            </a:rPr>
            <a:t>Output:</a:t>
          </a:r>
        </a:p>
        <a:p>
          <a:pPr lvl="0" algn="ctr" defTabSz="1511300">
            <a:lnSpc>
              <a:spcPct val="90000"/>
            </a:lnSpc>
            <a:spcBef>
              <a:spcPct val="0"/>
            </a:spcBef>
            <a:spcAft>
              <a:spcPts val="800"/>
            </a:spcAft>
          </a:pPr>
          <a:r>
            <a:rPr lang="en-US" altLang="zh-CN" sz="3400" i="1" kern="1200" dirty="0" smtClean="0">
              <a:latin typeface="Arial" pitchFamily="34" charset="0"/>
              <a:cs typeface="Arial" pitchFamily="34" charset="0"/>
            </a:rPr>
            <a:t>F: f(G, A) -&gt;Y</a:t>
          </a:r>
          <a:r>
            <a:rPr lang="en-US" altLang="zh-CN" sz="3400" i="0" kern="1200" baseline="30000" dirty="0" smtClean="0">
              <a:latin typeface="Arial" pitchFamily="34" charset="0"/>
              <a:cs typeface="Arial" pitchFamily="34" charset="0"/>
            </a:rPr>
            <a:t>(</a:t>
          </a:r>
          <a:r>
            <a:rPr lang="en-US" altLang="zh-CN" sz="3400" i="1" kern="1200" baseline="30000" dirty="0" smtClean="0">
              <a:latin typeface="Arial" pitchFamily="34" charset="0"/>
              <a:cs typeface="Arial" pitchFamily="34" charset="0"/>
            </a:rPr>
            <a:t>t</a:t>
          </a:r>
          <a:r>
            <a:rPr lang="en-US" altLang="zh-CN" sz="3400" i="0" kern="1200" baseline="30000" dirty="0" smtClean="0">
              <a:latin typeface="Arial" pitchFamily="34" charset="0"/>
              <a:cs typeface="Arial" pitchFamily="34" charset="0"/>
            </a:rPr>
            <a:t>+1)</a:t>
          </a:r>
          <a:r>
            <a:rPr lang="en-US" altLang="zh-CN" sz="3400" i="1" kern="1200" baseline="30000" dirty="0" smtClean="0">
              <a:latin typeface="Arial" pitchFamily="34" charset="0"/>
              <a:cs typeface="Arial" pitchFamily="34" charset="0"/>
            </a:rPr>
            <a:t>   </a:t>
          </a:r>
          <a:endParaRPr lang="zh-CN" altLang="en-US" sz="3400" kern="1200" dirty="0">
            <a:latin typeface="Arial" pitchFamily="34" charset="0"/>
            <a:cs typeface="Arial" pitchFamily="34" charset="0"/>
          </a:endParaRPr>
        </a:p>
      </dsp:txBody>
      <dsp:txXfrm>
        <a:off x="4954347" y="41056"/>
        <a:ext cx="3424109" cy="13196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B0EA059C-3DF7-4929-9F49-1812DF886B46}" type="datetimeFigureOut">
              <a:rPr lang="en-US" smtClean="0"/>
              <a:t>8/13/13</a:t>
            </a:fld>
            <a:endParaRPr lang="en-US"/>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76D61706-56EE-4E5B-9605-36603EFB502E}" type="slidenum">
              <a:rPr lang="en-US" smtClean="0"/>
              <a:t>‹#›</a:t>
            </a:fld>
            <a:endParaRPr lang="en-US"/>
          </a:p>
        </p:txBody>
      </p:sp>
    </p:spTree>
    <p:extLst>
      <p:ext uri="{BB962C8B-B14F-4D97-AF65-F5344CB8AC3E}">
        <p14:creationId xmlns:p14="http://schemas.microsoft.com/office/powerpoint/2010/main" val="1285605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535ACDF-88EC-7A49-9A34-DC2FA1358D0A}" type="datetimeFigureOut">
              <a:rPr lang="en-US" smtClean="0"/>
              <a:t>8/13/13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AF27447-32ED-5145-B8E0-2634160B4876}" type="slidenum">
              <a:rPr lang="en-US" smtClean="0"/>
              <a:t>‹#›</a:t>
            </a:fld>
            <a:endParaRPr lang="en-US"/>
          </a:p>
        </p:txBody>
      </p:sp>
    </p:spTree>
    <p:extLst>
      <p:ext uri="{BB962C8B-B14F-4D97-AF65-F5344CB8AC3E}">
        <p14:creationId xmlns:p14="http://schemas.microsoft.com/office/powerpoint/2010/main" val="3985298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a:t>
            </a:fld>
            <a:endParaRPr lang="en-US"/>
          </a:p>
        </p:txBody>
      </p:sp>
    </p:spTree>
    <p:extLst>
      <p:ext uri="{BB962C8B-B14F-4D97-AF65-F5344CB8AC3E}">
        <p14:creationId xmlns:p14="http://schemas.microsoft.com/office/powerpoint/2010/main" val="315916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goal is to study how a user’s behavior conforms to her peer friends and the communities (groups) that she belongs to. In this work, we define three levels of conformities respectively from the aspect of individual, peer relationship, and group.</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12</a:t>
            </a:fld>
            <a:endParaRPr lang="en-US"/>
          </a:p>
        </p:txBody>
      </p:sp>
    </p:spTree>
    <p:extLst>
      <p:ext uri="{BB962C8B-B14F-4D97-AF65-F5344CB8AC3E}">
        <p14:creationId xmlns:p14="http://schemas.microsoft.com/office/powerpoint/2010/main" val="194880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smtClean="0">
                <a:solidFill>
                  <a:srgbClr val="FF0000"/>
                </a:solidFill>
              </a:rPr>
              <a:t>individual conformity</a:t>
            </a:r>
            <a:r>
              <a:rPr lang="en-US" sz="1200" dirty="0" smtClean="0"/>
              <a:t> is defined as the </a:t>
            </a:r>
            <a:r>
              <a:rPr lang="en-US" sz="1200" dirty="0" smtClean="0">
                <a:solidFill>
                  <a:srgbClr val="FF0000"/>
                </a:solidFill>
              </a:rPr>
              <a:t>ratio</a:t>
            </a:r>
            <a:r>
              <a:rPr lang="en-US" sz="1200" dirty="0" smtClean="0"/>
              <a:t> between the number of actions for which we have evidence that the user </a:t>
            </a:r>
            <a:r>
              <a:rPr lang="en-US" sz="1200" i="1" dirty="0" smtClean="0">
                <a:latin typeface="Times New Roman"/>
                <a:cs typeface="Times New Roman"/>
              </a:rPr>
              <a:t>v</a:t>
            </a:r>
            <a:r>
              <a:rPr lang="en-US" sz="1200" dirty="0" smtClean="0"/>
              <a:t> conforms to one of her friends </a:t>
            </a:r>
            <a:r>
              <a:rPr lang="en-US" sz="1200" i="1" dirty="0" smtClean="0">
                <a:latin typeface="Times New Roman"/>
                <a:cs typeface="Times New Roman"/>
              </a:rPr>
              <a:t>v′</a:t>
            </a:r>
            <a:r>
              <a:rPr lang="en-US" sz="1200" dirty="0" smtClean="0"/>
              <a:t>, over the total number of actions performed by user </a:t>
            </a:r>
            <a:r>
              <a:rPr lang="en-US" sz="1200" i="1" dirty="0" smtClean="0">
                <a:latin typeface="Times New Roman"/>
                <a:cs typeface="Times New Roman"/>
              </a:rPr>
              <a:t>v</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13</a:t>
            </a:fld>
            <a:endParaRPr lang="en-US"/>
          </a:p>
        </p:txBody>
      </p:sp>
    </p:spTree>
    <p:extLst>
      <p:ext uri="{BB962C8B-B14F-4D97-AF65-F5344CB8AC3E}">
        <p14:creationId xmlns:p14="http://schemas.microsoft.com/office/powerpoint/2010/main" val="384897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smtClean="0">
                <a:solidFill>
                  <a:srgbClr val="FF0000"/>
                </a:solidFill>
              </a:rPr>
              <a:t>peer conformity </a:t>
            </a:r>
            <a:r>
              <a:rPr lang="en-US" sz="1200" dirty="0" smtClean="0"/>
              <a:t>is defined as the </a:t>
            </a:r>
            <a:r>
              <a:rPr lang="en-US" sz="1200" dirty="0" smtClean="0">
                <a:solidFill>
                  <a:srgbClr val="FF0000"/>
                </a:solidFill>
              </a:rPr>
              <a:t>ratio</a:t>
            </a:r>
            <a:r>
              <a:rPr lang="en-US" sz="1200" dirty="0" smtClean="0"/>
              <a:t> between the number of actions for which we have evidence that the user </a:t>
            </a:r>
            <a:r>
              <a:rPr lang="en-US" sz="1200" i="1" dirty="0" smtClean="0">
                <a:latin typeface="Times New Roman"/>
                <a:cs typeface="Times New Roman"/>
              </a:rPr>
              <a:t>v</a:t>
            </a:r>
            <a:r>
              <a:rPr lang="en-US" sz="1200" dirty="0" smtClean="0"/>
              <a:t> conforms to her friend </a:t>
            </a:r>
            <a:r>
              <a:rPr lang="en-US" sz="1200" i="1" dirty="0" smtClean="0">
                <a:latin typeface="Times New Roman"/>
                <a:cs typeface="Times New Roman"/>
              </a:rPr>
              <a:t>v′</a:t>
            </a:r>
            <a:r>
              <a:rPr lang="en-US" sz="1200" dirty="0" smtClean="0"/>
              <a:t> , over the total number of actions performed by the friend </a:t>
            </a:r>
            <a:r>
              <a:rPr lang="en-US" sz="1200" i="1" dirty="0" smtClean="0">
                <a:latin typeface="Times New Roman"/>
                <a:cs typeface="Times New Roman"/>
              </a:rPr>
              <a:t>v′</a:t>
            </a:r>
          </a:p>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14</a:t>
            </a:fld>
            <a:endParaRPr lang="en-US"/>
          </a:p>
        </p:txBody>
      </p:sp>
    </p:spTree>
    <p:extLst>
      <p:ext uri="{BB962C8B-B14F-4D97-AF65-F5344CB8AC3E}">
        <p14:creationId xmlns:p14="http://schemas.microsoft.com/office/powerpoint/2010/main" val="256217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begin with, we first define the </a:t>
            </a:r>
            <a:r>
              <a:rPr lang="en-US" sz="1200" b="0" i="0" u="none" strike="noStrike" kern="1200" baseline="0" dirty="0" err="1" smtClean="0">
                <a:solidFill>
                  <a:schemeClr val="tx1"/>
                </a:solidFill>
                <a:latin typeface="+mn-lt"/>
                <a:ea typeface="+mn-ea"/>
                <a:cs typeface="+mn-cs"/>
              </a:rPr>
              <a:t>τ</a:t>
            </a:r>
            <a:r>
              <a:rPr lang="en-US" sz="1200" b="0" i="0" u="none" strike="noStrike" kern="1200" baseline="0" dirty="0" smtClean="0">
                <a:solidFill>
                  <a:schemeClr val="tx1"/>
                </a:solidFill>
                <a:latin typeface="+mn-lt"/>
                <a:ea typeface="+mn-ea"/>
                <a:cs typeface="+mn-cs"/>
              </a:rPr>
              <a:t> -group action as the action that was performed by more than a percentage </a:t>
            </a:r>
            <a:r>
              <a:rPr lang="en-US" sz="1200" b="0" i="0" u="none" strike="noStrike" kern="1200" baseline="0" dirty="0" err="1" smtClean="0">
                <a:solidFill>
                  <a:schemeClr val="tx1"/>
                </a:solidFill>
                <a:latin typeface="+mn-lt"/>
                <a:ea typeface="+mn-ea"/>
                <a:cs typeface="+mn-cs"/>
              </a:rPr>
              <a:t>τ</a:t>
            </a:r>
            <a:r>
              <a:rPr lang="en-US" sz="1200" b="0" i="0" u="none" strike="noStrike" kern="1200" baseline="0" dirty="0" smtClean="0">
                <a:solidFill>
                  <a:schemeClr val="tx1"/>
                </a:solidFill>
                <a:latin typeface="+mn-lt"/>
                <a:ea typeface="+mn-ea"/>
                <a:cs typeface="+mn-cs"/>
              </a:rPr>
              <a:t> of all users in the community (group) C</a:t>
            </a:r>
            <a:r>
              <a:rPr lang="en-US" sz="1200" b="1" i="0" u="none" strike="noStrike" kern="1200" baseline="0" dirty="0"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Given this, we define the group conformity as follows: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group conformity is then defined as the ratio between the number of actions for which we have evidence that the user v conforms to the group, over the total number of </a:t>
            </a:r>
            <a:r>
              <a:rPr lang="en-US" sz="1200" b="0" i="0" u="none" strike="noStrike" kern="1200" baseline="0" dirty="0" err="1" smtClean="0">
                <a:solidFill>
                  <a:schemeClr val="tx1"/>
                </a:solidFill>
                <a:latin typeface="+mn-lt"/>
                <a:ea typeface="+mn-ea"/>
                <a:cs typeface="+mn-cs"/>
              </a:rPr>
              <a:t>τ</a:t>
            </a:r>
            <a:r>
              <a:rPr lang="en-US" sz="1200" b="0" i="0" u="none" strike="noStrike" kern="1200" baseline="0" dirty="0" smtClean="0">
                <a:solidFill>
                  <a:schemeClr val="tx1"/>
                </a:solidFill>
                <a:latin typeface="+mn-lt"/>
                <a:ea typeface="+mn-ea"/>
                <a:cs typeface="+mn-cs"/>
              </a:rPr>
              <a:t> -group actions performed by users in the group </a:t>
            </a:r>
            <a:r>
              <a:rPr lang="en-US" sz="1200" b="0" i="0" u="none" strike="noStrike" kern="1200" baseline="0" dirty="0" err="1" smtClean="0">
                <a:solidFill>
                  <a:schemeClr val="tx1"/>
                </a:solidFill>
                <a:latin typeface="+mn-lt"/>
                <a:ea typeface="+mn-ea"/>
                <a:cs typeface="+mn-cs"/>
              </a:rPr>
              <a:t>C</a:t>
            </a:r>
            <a:r>
              <a:rPr lang="en-US" sz="1200" b="1" i="0" u="none" strike="noStrike" kern="1200" baseline="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Please note that a user may be involved into more than one groups, thus has different conformity degrees in the different groups.</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15</a:t>
            </a:fld>
            <a:endParaRPr lang="en-US"/>
          </a:p>
        </p:txBody>
      </p:sp>
    </p:spTree>
    <p:extLst>
      <p:ext uri="{BB962C8B-B14F-4D97-AF65-F5344CB8AC3E}">
        <p14:creationId xmlns:p14="http://schemas.microsoft.com/office/powerpoint/2010/main" val="145629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another example from</a:t>
            </a:r>
            <a:r>
              <a:rPr lang="en-US" baseline="0" dirty="0" smtClean="0"/>
              <a:t> the Co-Author network to further explain the defined conformity. We calculate how easily authors from different conferences conform to the other authors when publishing their papers. It is interesting. Comparing with ICDM and CIKM, authors from KDD are not least to conform to other authors, while authors from CIKM has a much higher individual conformity. </a:t>
            </a:r>
          </a:p>
          <a:p>
            <a:r>
              <a:rPr lang="en-US" baseline="0" dirty="0" smtClean="0"/>
              <a:t>Further looking at the KDD the conference, the conformity degrees of different years are also different. For example, in 2005, the peer conformity is higher that that in the 2000 and 2010. As for the group conformity, on different topics, authors may have different conformity. For example, in ICDM, authors are easily to conform to the group who are working on “the clustering algorithm”.</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16</a:t>
            </a:fld>
            <a:endParaRPr lang="en-US"/>
          </a:p>
        </p:txBody>
      </p:sp>
    </p:spTree>
    <p:extLst>
      <p:ext uri="{BB962C8B-B14F-4D97-AF65-F5344CB8AC3E}">
        <p14:creationId xmlns:p14="http://schemas.microsoft.com/office/powerpoint/2010/main" val="215675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our problem</a:t>
            </a:r>
            <a:r>
              <a:rPr lang="en-US" baseline="0" dirty="0" smtClean="0"/>
              <a:t> becomes how to </a:t>
            </a:r>
            <a:r>
              <a:rPr lang="en-US" dirty="0" smtClean="0"/>
              <a:t>incorporate the different types of </a:t>
            </a:r>
            <a:r>
              <a:rPr lang="en-US" dirty="0" smtClean="0">
                <a:solidFill>
                  <a:srgbClr val="FF0000"/>
                </a:solidFill>
              </a:rPr>
              <a:t>conformities</a:t>
            </a:r>
            <a:r>
              <a:rPr lang="en-US" dirty="0" smtClean="0"/>
              <a:t> into a unified model?</a:t>
            </a:r>
          </a:p>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17</a:t>
            </a:fld>
            <a:endParaRPr lang="en-US"/>
          </a:p>
        </p:txBody>
      </p:sp>
    </p:spTree>
    <p:extLst>
      <p:ext uri="{BB962C8B-B14F-4D97-AF65-F5344CB8AC3E}">
        <p14:creationId xmlns:p14="http://schemas.microsoft.com/office/powerpoint/2010/main" val="4907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example is illustrated in Figure 2. In the input network, user </a:t>
            </a:r>
            <a:r>
              <a:rPr lang="en-US" sz="1200" b="1"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1 belongs to three groups </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2, and </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3, thus in the constructed factor graph, its corresponding latent variable </a:t>
            </a:r>
            <a:r>
              <a:rPr lang="en-US" sz="1200" b="1" i="0"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1 is connected to three group conformity factors (e.g., </a:t>
            </a:r>
            <a:r>
              <a:rPr lang="en-US" sz="1200" b="1" i="0" u="none" strike="noStrike" kern="1200" baseline="0" dirty="0" smtClean="0">
                <a:solidFill>
                  <a:schemeClr val="tx1"/>
                </a:solidFill>
                <a:latin typeface="+mn-lt"/>
                <a:ea typeface="+mn-ea"/>
                <a:cs typeface="+mn-cs"/>
              </a:rPr>
              <a:t>g(y</a:t>
            </a:r>
            <a:r>
              <a:rPr lang="en-US" sz="1200" b="0" i="0" u="none" strike="noStrike" kern="1200" baseline="0" dirty="0" smtClean="0">
                <a:solidFill>
                  <a:schemeClr val="tx1"/>
                </a:solidFill>
                <a:latin typeface="+mn-lt"/>
                <a:ea typeface="+mn-ea"/>
                <a:cs typeface="+mn-cs"/>
              </a:rPr>
              <a:t>1</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gcf</a:t>
            </a:r>
            <a:r>
              <a:rPr lang="en-US" sz="1200" b="1"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1</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1</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User </a:t>
            </a:r>
            <a:r>
              <a:rPr lang="en-US" sz="1200" b="1"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1 has four friends in the input network, thus four peer conformity factors in the factor graph model. We also define an individual conformity factor for each user. </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18</a:t>
            </a:fld>
            <a:endParaRPr lang="en-US"/>
          </a:p>
        </p:txBody>
      </p:sp>
    </p:spTree>
    <p:extLst>
      <p:ext uri="{BB962C8B-B14F-4D97-AF65-F5344CB8AC3E}">
        <p14:creationId xmlns:p14="http://schemas.microsoft.com/office/powerpoint/2010/main" val="202519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Based on the theory of factor graph model, we can define the following log-likelihood objective function. The decay factor decays</a:t>
            </a:r>
          </a:p>
          <a:p>
            <a:r>
              <a:rPr lang="en-US" sz="1200" b="0" i="0" u="none" strike="noStrike" kern="1200" baseline="0" dirty="0" smtClean="0">
                <a:solidFill>
                  <a:schemeClr val="tx1"/>
                </a:solidFill>
                <a:latin typeface="+mn-lt"/>
                <a:ea typeface="+mn-ea"/>
                <a:cs typeface="+mn-cs"/>
              </a:rPr>
              <a:t>the peer conformity exponentially over time, with the half-life, </a:t>
            </a:r>
            <a:r>
              <a:rPr lang="en-US" sz="1200" b="1" i="0" u="none" strike="noStrike" kern="1200" baseline="0" dirty="0" err="1" smtClean="0">
                <a:solidFill>
                  <a:schemeClr val="tx1"/>
                </a:solidFill>
                <a:latin typeface="+mn-lt"/>
                <a:ea typeface="+mn-ea"/>
                <a:cs typeface="+mn-cs"/>
              </a:rPr>
              <a:t>λ</a:t>
            </a:r>
            <a:r>
              <a:rPr lang="en-US" sz="1200" b="0" i="0" u="none" strike="noStrike" kern="1200" baseline="0" dirty="0" smtClean="0">
                <a:solidFill>
                  <a:schemeClr val="tx1"/>
                </a:solidFill>
                <a:latin typeface="+mn-lt"/>
                <a:ea typeface="+mn-ea"/>
                <a:cs typeface="+mn-cs"/>
              </a:rPr>
              <a:t>, serving as a tunable parameter.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Besides the conformity actors, we use factor function </a:t>
            </a:r>
            <a:r>
              <a:rPr lang="en-US" sz="1200" b="1" i="0" u="none" strike="noStrike" kern="1200" baseline="0" dirty="0" smtClean="0">
                <a:solidFill>
                  <a:schemeClr val="tx1"/>
                </a:solidFill>
                <a:latin typeface="+mn-lt"/>
                <a:ea typeface="+mn-ea"/>
                <a:cs typeface="+mn-cs"/>
              </a:rPr>
              <a:t>f(</a:t>
            </a:r>
            <a:r>
              <a:rPr lang="en-US" sz="1200" b="1" i="0" u="none" strike="noStrike" kern="1200" baseline="0" dirty="0" err="1" smtClean="0">
                <a:solidFill>
                  <a:schemeClr val="tx1"/>
                </a:solidFill>
                <a:latin typeface="+mn-lt"/>
                <a:ea typeface="+mn-ea"/>
                <a:cs typeface="+mn-cs"/>
              </a:rPr>
              <a:t>yi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xij</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capture the correlation between the user’s attribute </a:t>
            </a:r>
            <a:r>
              <a:rPr lang="en-US" sz="1200" b="1" i="0" u="none" strike="noStrike" kern="1200" baseline="0" dirty="0" err="1" smtClean="0">
                <a:solidFill>
                  <a:schemeClr val="tx1"/>
                </a:solidFill>
                <a:latin typeface="+mn-lt"/>
                <a:ea typeface="+mn-ea"/>
                <a:cs typeface="+mn-cs"/>
              </a:rPr>
              <a:t>xij</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user’s 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Finally, learning the model is going to estimate the </a:t>
            </a:r>
            <a:r>
              <a:rPr lang="en-US" sz="1200" b="0" i="0" u="none" strike="noStrike" kern="1200" baseline="0" dirty="0" err="1" smtClean="0">
                <a:solidFill>
                  <a:schemeClr val="tx1"/>
                </a:solidFill>
                <a:latin typeface="+mn-lt"/>
                <a:ea typeface="+mn-ea"/>
                <a:cs typeface="+mn-cs"/>
              </a:rPr>
              <a:t>unkown</a:t>
            </a:r>
            <a:r>
              <a:rPr lang="en-US" sz="1200" b="0" i="0" u="none" strike="noStrike" kern="1200" baseline="0" dirty="0" smtClean="0">
                <a:solidFill>
                  <a:schemeClr val="tx1"/>
                </a:solidFill>
                <a:latin typeface="+mn-lt"/>
                <a:ea typeface="+mn-ea"/>
                <a:cs typeface="+mn-cs"/>
              </a:rPr>
              <a:t> parameters.</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19</a:t>
            </a:fld>
            <a:endParaRPr lang="en-US"/>
          </a:p>
        </p:txBody>
      </p:sp>
    </p:spTree>
    <p:extLst>
      <p:ext uri="{BB962C8B-B14F-4D97-AF65-F5344CB8AC3E}">
        <p14:creationId xmlns:p14="http://schemas.microsoft.com/office/powerpoint/2010/main" val="406610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a undirected network, there are four types of (un)balanced triads. A binary feature is defined for each of the triad structure. The similar feature definition was also used in [31].</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20</a:t>
            </a:fld>
            <a:endParaRPr lang="en-US"/>
          </a:p>
        </p:txBody>
      </p:sp>
    </p:spTree>
    <p:extLst>
      <p:ext uri="{BB962C8B-B14F-4D97-AF65-F5344CB8AC3E}">
        <p14:creationId xmlns:p14="http://schemas.microsoft.com/office/powerpoint/2010/main" val="201731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Learning the Confluence model is to estimate the unknown parameters</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21</a:t>
            </a:fld>
            <a:endParaRPr lang="en-US"/>
          </a:p>
        </p:txBody>
      </p:sp>
    </p:spTree>
    <p:extLst>
      <p:ext uri="{BB962C8B-B14F-4D97-AF65-F5344CB8AC3E}">
        <p14:creationId xmlns:p14="http://schemas.microsoft.com/office/powerpoint/2010/main" val="243443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a:buChar char="•"/>
            </a:pPr>
            <a:r>
              <a:rPr lang="en-US" sz="2400" dirty="0" smtClean="0"/>
              <a:t>Compliance is public conformity, while possibly keeping one's own original beliefs for yourself. Compliance is motivated by the need for approval and the fear of being rejected.</a:t>
            </a:r>
          </a:p>
          <a:p>
            <a:pPr marL="342900" lvl="0" indent="-342900">
              <a:buFont typeface="Arial"/>
              <a:buChar char="•"/>
            </a:pPr>
            <a:r>
              <a:rPr lang="en-US" sz="2400" dirty="0" smtClean="0"/>
              <a:t>Identification is conforming to someone who is liked and respected, such as a celebrity or a favorite uncle. This can be motivated by the attractiveness of the source,[11] and this is a deeper type of conformism than compliance.</a:t>
            </a:r>
          </a:p>
          <a:p>
            <a:pPr marL="342900" lvl="0" indent="-342900">
              <a:buFont typeface="Arial"/>
              <a:buChar char="•"/>
            </a:pPr>
            <a:r>
              <a:rPr lang="en-US" sz="2400" dirty="0" smtClean="0"/>
              <a:t>Internalization is accepting the belief or behavior and conforming both publicly and privately, if the source is credible. It is the deepest influence on people and it will affect them for a long time.</a:t>
            </a:r>
            <a:endParaRPr lang="en-US" sz="1200" dirty="0" smtClean="0"/>
          </a:p>
          <a:p>
            <a:pPr marL="0" lvl="0" indent="0">
              <a:buFont typeface="Arial"/>
              <a:buNone/>
            </a:pPr>
            <a:endParaRPr lang="en-US" sz="1200" dirty="0" smtClean="0"/>
          </a:p>
          <a:p>
            <a:pPr marL="0" lvl="0" indent="0">
              <a:buFont typeface="Arial"/>
              <a:buNone/>
            </a:pPr>
            <a:endParaRPr lang="en-US" sz="2400" dirty="0" smtClean="0"/>
          </a:p>
        </p:txBody>
      </p:sp>
      <p:sp>
        <p:nvSpPr>
          <p:cNvPr id="4" name="Slide Number Placeholder 3"/>
          <p:cNvSpPr>
            <a:spLocks noGrp="1"/>
          </p:cNvSpPr>
          <p:nvPr>
            <p:ph type="sldNum" sz="quarter" idx="10"/>
          </p:nvPr>
        </p:nvSpPr>
        <p:spPr/>
        <p:txBody>
          <a:bodyPr/>
          <a:lstStyle/>
          <a:p>
            <a:fld id="{5AF27447-32ED-5145-B8E0-2634160B4876}" type="slidenum">
              <a:rPr lang="en-US" smtClean="0"/>
              <a:t>2</a:t>
            </a:fld>
            <a:endParaRPr lang="en-US"/>
          </a:p>
        </p:txBody>
      </p:sp>
    </p:spTree>
    <p:extLst>
      <p:ext uri="{BB962C8B-B14F-4D97-AF65-F5344CB8AC3E}">
        <p14:creationId xmlns:p14="http://schemas.microsoft.com/office/powerpoint/2010/main" val="4017000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22</a:t>
            </a:fld>
            <a:endParaRPr lang="en-US" altLang="zh-CN"/>
          </a:p>
        </p:txBody>
      </p:sp>
    </p:spTree>
    <p:extLst>
      <p:ext uri="{BB962C8B-B14F-4D97-AF65-F5344CB8AC3E}">
        <p14:creationId xmlns:p14="http://schemas.microsoft.com/office/powerpoint/2010/main" val="174505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24</a:t>
            </a:fld>
            <a:endParaRPr lang="en-US" altLang="zh-CN"/>
          </a:p>
        </p:txBody>
      </p:sp>
    </p:spTree>
    <p:extLst>
      <p:ext uri="{BB962C8B-B14F-4D97-AF65-F5344CB8AC3E}">
        <p14:creationId xmlns:p14="http://schemas.microsoft.com/office/powerpoint/2010/main" val="73514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further present an in-depth analysis of how different levels of conformities affect the performance of action </a:t>
            </a:r>
            <a:r>
              <a:rPr lang="en-US" sz="1200" b="0" i="0" u="none" strike="noStrike" kern="1200" baseline="0" dirty="0" smtClean="0">
                <a:solidFill>
                  <a:schemeClr val="tx1"/>
                </a:solidFill>
                <a:latin typeface="+mn-lt"/>
                <a:ea typeface="+mn-ea"/>
                <a:cs typeface="+mn-cs"/>
              </a:rPr>
              <a:t>prediction. It </a:t>
            </a:r>
            <a:r>
              <a:rPr lang="en-US" sz="1200" b="0" i="0" u="none" strike="noStrike" kern="1200" baseline="0" dirty="0" smtClean="0">
                <a:solidFill>
                  <a:schemeClr val="tx1"/>
                </a:solidFill>
                <a:latin typeface="+mn-lt"/>
                <a:ea typeface="+mn-ea"/>
                <a:cs typeface="+mn-cs"/>
              </a:rPr>
              <a:t>can be clearly seen that without the conformity based factors, the prediction performance drop significantly. Co-Author network is most predictable because the co-authorships are stable and predictable in general. </a:t>
            </a:r>
            <a:r>
              <a:rPr lang="en-US" sz="1200" b="0" i="0" u="none" strike="noStrike" kern="1200" baseline="0" dirty="0" err="1" smtClean="0">
                <a:solidFill>
                  <a:schemeClr val="tx1"/>
                </a:solidFill>
                <a:latin typeface="+mn-lt"/>
                <a:ea typeface="+mn-ea"/>
                <a:cs typeface="+mn-cs"/>
              </a:rPr>
              <a:t>Weibo</a:t>
            </a:r>
            <a:r>
              <a:rPr lang="en-US" sz="1200" b="0" i="0" u="none" strike="noStrike" kern="1200" baseline="0" dirty="0" smtClean="0">
                <a:solidFill>
                  <a:schemeClr val="tx1"/>
                </a:solidFill>
                <a:latin typeface="+mn-lt"/>
                <a:ea typeface="+mn-ea"/>
                <a:cs typeface="+mn-cs"/>
              </a:rPr>
              <a:t> and Flickr are the most difficult to predict because the user behavior is fairly autonomous and independent. Conformity has most significant prediction impact on </a:t>
            </a:r>
            <a:r>
              <a:rPr lang="en-US" sz="1200" b="0" i="0" u="none" strike="noStrike" kern="1200" baseline="0" dirty="0" err="1" smtClean="0">
                <a:solidFill>
                  <a:schemeClr val="tx1"/>
                </a:solidFill>
                <a:latin typeface="+mn-lt"/>
                <a:ea typeface="+mn-ea"/>
                <a:cs typeface="+mn-cs"/>
              </a:rPr>
              <a:t>Gowalla</a:t>
            </a:r>
            <a:r>
              <a:rPr lang="en-US" sz="1200" b="0" i="0" u="none" strike="noStrike" kern="1200" baseline="0" dirty="0" smtClean="0">
                <a:solidFill>
                  <a:schemeClr val="tx1"/>
                </a:solidFill>
                <a:latin typeface="+mn-lt"/>
                <a:ea typeface="+mn-ea"/>
                <a:cs typeface="+mn-cs"/>
              </a:rPr>
              <a:t>, which suggests conformity plays an important role in geospatial and mobile applications in social networks. By incorporating the conformity features, significant improvements (+20-30%) over the prediction performance can be obtained on </a:t>
            </a:r>
            <a:r>
              <a:rPr lang="en-US" sz="1200" b="0" i="0" u="none" strike="noStrike" kern="1200" baseline="0" dirty="0" err="1" smtClean="0">
                <a:solidFill>
                  <a:schemeClr val="tx1"/>
                </a:solidFill>
                <a:latin typeface="+mn-lt"/>
                <a:ea typeface="+mn-ea"/>
                <a:cs typeface="+mn-cs"/>
              </a:rPr>
              <a:t>Gowalla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Confluencebase+I</a:t>
            </a:r>
            <a:r>
              <a:rPr lang="en-US" sz="1200" b="0" i="0" u="none" strike="noStrike" kern="1200" baseline="0" dirty="0" smtClean="0">
                <a:solidFill>
                  <a:schemeClr val="tx1"/>
                </a:solidFill>
                <a:latin typeface="+mn-lt"/>
                <a:ea typeface="+mn-ea"/>
                <a:cs typeface="+mn-cs"/>
              </a:rPr>
              <a:t> (or +P or +G) respectively indicates that we respectively add individual conformity features (or peer conformity features or group conformity features) into the </a:t>
            </a:r>
            <a:r>
              <a:rPr lang="en-US" sz="1200" b="0" i="0" u="none" strike="noStrike" kern="1200" baseline="0" dirty="0" err="1" smtClean="0">
                <a:solidFill>
                  <a:schemeClr val="tx1"/>
                </a:solidFill>
                <a:latin typeface="+mn-lt"/>
                <a:ea typeface="+mn-ea"/>
                <a:cs typeface="+mn-cs"/>
              </a:rPr>
              <a:t>Confluencebase</a:t>
            </a:r>
            <a:r>
              <a:rPr lang="en-US" sz="1200" b="0" i="0" u="none" strike="noStrike" kern="1200" baseline="0" dirty="0" smtClean="0">
                <a:solidFill>
                  <a:schemeClr val="tx1"/>
                </a:solidFill>
                <a:latin typeface="+mn-lt"/>
                <a:ea typeface="+mn-ea"/>
                <a:cs typeface="+mn-cs"/>
              </a:rPr>
              <a:t> method. By incorporating each type of conformity factors, we observe clear improvement compared to the </a:t>
            </a:r>
            <a:r>
              <a:rPr lang="en-US" sz="1200" b="0" i="0" u="none" strike="noStrike" kern="1200" baseline="0" dirty="0" err="1" smtClean="0">
                <a:solidFill>
                  <a:schemeClr val="tx1"/>
                </a:solidFill>
                <a:latin typeface="+mn-lt"/>
                <a:ea typeface="+mn-ea"/>
                <a:cs typeface="+mn-cs"/>
              </a:rPr>
              <a:t>Confluencebase</a:t>
            </a:r>
            <a:r>
              <a:rPr lang="en-US" sz="1200" b="0" i="0" u="none" strike="noStrike" kern="1200" baseline="0" dirty="0" smtClean="0">
                <a:solidFill>
                  <a:schemeClr val="tx1"/>
                </a:solidFill>
                <a:latin typeface="+mn-lt"/>
                <a:ea typeface="+mn-ea"/>
                <a:cs typeface="+mn-cs"/>
              </a:rPr>
              <a:t> method. We can also see that on all the four data sets, the group conformity is more important than the other two types of conformities. This makes sense, as in most cases conformity is a group phenomenon rather than an individual behavior</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26</a:t>
            </a:fld>
            <a:endParaRPr lang="en-US"/>
          </a:p>
        </p:txBody>
      </p:sp>
    </p:spTree>
    <p:extLst>
      <p:ext uri="{BB962C8B-B14F-4D97-AF65-F5344CB8AC3E}">
        <p14:creationId xmlns:p14="http://schemas.microsoft.com/office/powerpoint/2010/main" val="2518082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now evaluate the scalability performance of the distributed learning algorithm on the four networks.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5 shows the speedup of the distributed algorithm with different number of computer nodes (2, 3, 6, 8, 10, 12, 14, 16 cores) used. The speedup curve is close to the perfect line at the beginning. the distributed learning algorithm can still achieve 9x speedup with 16 cores.</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27</a:t>
            </a:fld>
            <a:endParaRPr lang="en-US"/>
          </a:p>
        </p:txBody>
      </p:sp>
    </p:spTree>
    <p:extLst>
      <p:ext uri="{BB962C8B-B14F-4D97-AF65-F5344CB8AC3E}">
        <p14:creationId xmlns:p14="http://schemas.microsoft.com/office/powerpoint/2010/main" val="222925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connect the conformity phenomenon with some other social theories such as social status and structural holes so as to understand the formation and dynamic change of the network</a:t>
            </a:r>
          </a:p>
          <a:p>
            <a:r>
              <a:rPr lang="en-US" sz="1200" b="0" i="0" u="none" strike="noStrike" kern="1200" baseline="0" dirty="0" smtClean="0">
                <a:solidFill>
                  <a:schemeClr val="tx1"/>
                </a:solidFill>
                <a:latin typeface="+mn-lt"/>
                <a:ea typeface="+mn-ea"/>
                <a:cs typeface="+mn-cs"/>
              </a:rPr>
              <a:t>structure.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also interesting to design some other model, for example a game theory based model, to model the conformity phenomenon. As for the proposed Confluence model itself, it has many parameters. We also consider adding regularization to control the </a:t>
            </a:r>
            <a:r>
              <a:rPr lang="en-US" sz="1200" b="0" i="0" u="none" strike="noStrike" kern="1200" baseline="0" dirty="0" err="1" smtClean="0">
                <a:solidFill>
                  <a:schemeClr val="tx1"/>
                </a:solidFill>
                <a:latin typeface="+mn-lt"/>
                <a:ea typeface="+mn-ea"/>
                <a:cs typeface="+mn-cs"/>
              </a:rPr>
              <a:t>sparsity</a:t>
            </a:r>
            <a:r>
              <a:rPr lang="en-US" sz="1200" b="0" i="0" u="none" strike="noStrike" kern="1200" baseline="0" dirty="0" smtClean="0">
                <a:solidFill>
                  <a:schemeClr val="tx1"/>
                </a:solidFill>
                <a:latin typeface="+mn-lt"/>
                <a:ea typeface="+mn-ea"/>
                <a:cs typeface="+mn-cs"/>
              </a:rPr>
              <a:t> of those parameters.</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29</a:t>
            </a:fld>
            <a:endParaRPr lang="en-US"/>
          </a:p>
        </p:txBody>
      </p:sp>
    </p:spTree>
    <p:extLst>
      <p:ext uri="{BB962C8B-B14F-4D97-AF65-F5344CB8AC3E}">
        <p14:creationId xmlns:p14="http://schemas.microsoft.com/office/powerpoint/2010/main" val="1727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31</a:t>
            </a:fld>
            <a:endParaRPr lang="en-US"/>
          </a:p>
        </p:txBody>
      </p:sp>
    </p:spTree>
    <p:extLst>
      <p:ext uri="{BB962C8B-B14F-4D97-AF65-F5344CB8AC3E}">
        <p14:creationId xmlns:p14="http://schemas.microsoft.com/office/powerpoint/2010/main" val="281280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7125" cy="3703638"/>
          </a:xfrm>
        </p:spPr>
      </p:sp>
      <p:sp>
        <p:nvSpPr>
          <p:cNvPr id="3" name="Notes Placeholder 2"/>
          <p:cNvSpPr>
            <a:spLocks noGrp="1"/>
          </p:cNvSpPr>
          <p:nvPr>
            <p:ph type="body" idx="1"/>
          </p:nvPr>
        </p:nvSpPr>
        <p:spPr/>
        <p:txBody>
          <a:bodyPr/>
          <a:lstStyle/>
          <a:p>
            <a:r>
              <a:rPr lang="en-US" dirty="0" smtClean="0"/>
              <a:t>Obama has done just that. From social networking to his blog to his Fight the Smears campaign, Obama has made his Web 2.0 presence known. He has over 1.5 million friends on MySpace and Facebook, and he currently has over 28,000,000 followers on Twitter. This personal activity in social networks allows him to quickly get the word out across multiple platforms.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a:t>
            </a:fld>
            <a:endParaRPr lang="en-US" altLang="zh-CN"/>
          </a:p>
        </p:txBody>
      </p:sp>
    </p:spTree>
    <p:extLst>
      <p:ext uri="{BB962C8B-B14F-4D97-AF65-F5344CB8AC3E}">
        <p14:creationId xmlns:p14="http://schemas.microsoft.com/office/powerpoint/2010/main" val="202658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202658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Conformity was first studied by psychologists through interviews with small groups of participants [17]. In economics, </a:t>
            </a:r>
            <a:r>
              <a:rPr lang="en-US" sz="1200" b="0" i="0" u="none" strike="noStrike" kern="1200" baseline="0" dirty="0" err="1" smtClean="0">
                <a:solidFill>
                  <a:schemeClr val="tx1"/>
                </a:solidFill>
                <a:latin typeface="+mn-lt"/>
                <a:ea typeface="+mn-ea"/>
                <a:cs typeface="+mn-cs"/>
              </a:rPr>
              <a:t>Bernheim</a:t>
            </a:r>
            <a:r>
              <a:rPr lang="en-US" sz="1200" b="0" i="0" u="none" strike="noStrike" kern="1200" baseline="0" dirty="0" smtClean="0">
                <a:solidFill>
                  <a:schemeClr val="tx1"/>
                </a:solidFill>
                <a:latin typeface="+mn-lt"/>
                <a:ea typeface="+mn-ea"/>
                <a:cs typeface="+mn-cs"/>
              </a:rPr>
              <a:t> [3] found that sometimes people are willing to conform simply because they recognize that departure from the social norm may impair their status. </a:t>
            </a:r>
            <a:r>
              <a:rPr lang="en-US" sz="1200" b="0" i="0" u="none" strike="noStrike" kern="1200" baseline="0" dirty="0" err="1" smtClean="0">
                <a:solidFill>
                  <a:schemeClr val="tx1"/>
                </a:solidFill>
                <a:latin typeface="+mn-lt"/>
                <a:ea typeface="+mn-ea"/>
                <a:cs typeface="+mn-cs"/>
              </a:rPr>
              <a:t>Bernheim</a:t>
            </a:r>
            <a:r>
              <a:rPr lang="en-US" sz="1200" b="0" i="0" u="none" strike="noStrike" kern="1200" baseline="0" dirty="0" smtClean="0">
                <a:solidFill>
                  <a:schemeClr val="tx1"/>
                </a:solidFill>
                <a:latin typeface="+mn-lt"/>
                <a:ea typeface="+mn-ea"/>
                <a:cs typeface="+mn-cs"/>
              </a:rPr>
              <a:t> further proposed a theory of social conformity and presented a model to describe the conformity process. However, due to the lack of real data, he only studied the model from the theoretical aspect. </a:t>
            </a:r>
          </a:p>
          <a:p>
            <a:endParaRPr lang="en-US" dirty="0" smtClean="0"/>
          </a:p>
          <a:p>
            <a:r>
              <a:rPr lang="en-US" dirty="0" smtClean="0"/>
              <a:t>C</a:t>
            </a:r>
            <a:r>
              <a:rPr lang="is-IS" dirty="0" smtClean="0"/>
              <a:t>orrelation between influence and individual conformity </a:t>
            </a:r>
          </a:p>
          <a:p>
            <a:endParaRPr lang="is-IS" dirty="0" smtClean="0"/>
          </a:p>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5</a:t>
            </a:fld>
            <a:endParaRPr lang="en-US"/>
          </a:p>
        </p:txBody>
      </p:sp>
    </p:spTree>
    <p:extLst>
      <p:ext uri="{BB962C8B-B14F-4D97-AF65-F5344CB8AC3E}">
        <p14:creationId xmlns:p14="http://schemas.microsoft.com/office/powerpoint/2010/main" val="75888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a broader viewpoint, conformity can be seen as a special type of social influence. There are a bulk of studies on social influence analysis. These studies can be roughly classified into three </a:t>
            </a:r>
            <a:r>
              <a:rPr lang="fr-FR" sz="1200" b="0" i="0" u="none" strike="noStrike" kern="1200" baseline="0" dirty="0" err="1" smtClean="0">
                <a:solidFill>
                  <a:schemeClr val="tx1"/>
                </a:solidFill>
                <a:latin typeface="+mn-lt"/>
                <a:ea typeface="+mn-ea"/>
                <a:cs typeface="+mn-cs"/>
              </a:rPr>
              <a:t>categories</a:t>
            </a:r>
            <a:r>
              <a:rPr lang="fr-FR" sz="1200" b="0" i="0" u="none" strike="noStrike" kern="1200" baseline="0" dirty="0" smtClean="0">
                <a:solidFill>
                  <a:schemeClr val="tx1"/>
                </a:solidFill>
                <a:latin typeface="+mn-lt"/>
                <a:ea typeface="+mn-ea"/>
                <a:cs typeface="+mn-cs"/>
              </a:rPr>
              <a:t>: influence </a:t>
            </a:r>
            <a:r>
              <a:rPr lang="fr-FR" sz="1200" b="0" i="0" u="none" strike="noStrike" kern="1200" baseline="0" dirty="0" err="1" smtClean="0">
                <a:solidFill>
                  <a:schemeClr val="tx1"/>
                </a:solidFill>
                <a:latin typeface="+mn-lt"/>
                <a:ea typeface="+mn-ea"/>
                <a:cs typeface="+mn-cs"/>
              </a:rPr>
              <a:t>testing</a:t>
            </a:r>
            <a:r>
              <a:rPr lang="fr-FR" sz="1200" b="0" i="0" u="none" strike="noStrike" kern="1200" baseline="0" dirty="0" smtClean="0">
                <a:solidFill>
                  <a:schemeClr val="tx1"/>
                </a:solidFill>
                <a:latin typeface="+mn-lt"/>
                <a:ea typeface="+mn-ea"/>
                <a:cs typeface="+mn-cs"/>
              </a:rPr>
              <a:t> [1, 9, 20], influence quantification [12, </a:t>
            </a:r>
            <a:r>
              <a:rPr lang="en-US" sz="1200" b="0" i="0" u="none" strike="noStrike" kern="1200" baseline="0" dirty="0" smtClean="0">
                <a:solidFill>
                  <a:schemeClr val="tx1"/>
                </a:solidFill>
                <a:latin typeface="+mn-lt"/>
                <a:ea typeface="+mn-ea"/>
                <a:cs typeface="+mn-cs"/>
              </a:rPr>
              <a:t>13, 23, 32], and influence maximization models [6, 18]. However, most of the works focus on qualitative study of social influence.</a:t>
            </a:r>
          </a:p>
          <a:p>
            <a:r>
              <a:rPr lang="en-US" sz="1200" b="0" i="0" u="none" strike="noStrike" kern="1200" baseline="0" dirty="0" smtClean="0">
                <a:solidFill>
                  <a:schemeClr val="tx1"/>
                </a:solidFill>
                <a:latin typeface="+mn-lt"/>
                <a:ea typeface="+mn-ea"/>
                <a:cs typeface="+mn-cs"/>
              </a:rPr>
              <a:t>However, they do not distinguish the effect of peer influence and group conformity.</a:t>
            </a:r>
          </a:p>
        </p:txBody>
      </p:sp>
      <p:sp>
        <p:nvSpPr>
          <p:cNvPr id="4" name="Slide Number Placeholder 3"/>
          <p:cNvSpPr>
            <a:spLocks noGrp="1"/>
          </p:cNvSpPr>
          <p:nvPr>
            <p:ph type="sldNum" sz="quarter" idx="10"/>
          </p:nvPr>
        </p:nvSpPr>
        <p:spPr/>
        <p:txBody>
          <a:bodyPr/>
          <a:lstStyle/>
          <a:p>
            <a:fld id="{5AF27447-32ED-5145-B8E0-2634160B4876}" type="slidenum">
              <a:rPr lang="en-US" smtClean="0"/>
              <a:t>6</a:t>
            </a:fld>
            <a:endParaRPr lang="en-US"/>
          </a:p>
        </p:txBody>
      </p:sp>
    </p:spTree>
    <p:extLst>
      <p:ext uri="{BB962C8B-B14F-4D97-AF65-F5344CB8AC3E}">
        <p14:creationId xmlns:p14="http://schemas.microsoft.com/office/powerpoint/2010/main" val="11878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9</a:t>
            </a:fld>
            <a:endParaRPr lang="en-US"/>
          </a:p>
        </p:txBody>
      </p:sp>
    </p:spTree>
    <p:extLst>
      <p:ext uri="{BB962C8B-B14F-4D97-AF65-F5344CB8AC3E}">
        <p14:creationId xmlns:p14="http://schemas.microsoft.com/office/powerpoint/2010/main" val="33490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10</a:t>
            </a:fld>
            <a:endParaRPr lang="en-US"/>
          </a:p>
        </p:txBody>
      </p:sp>
    </p:spTree>
    <p:extLst>
      <p:ext uri="{BB962C8B-B14F-4D97-AF65-F5344CB8AC3E}">
        <p14:creationId xmlns:p14="http://schemas.microsoft.com/office/powerpoint/2010/main" val="387072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0275" y="739775"/>
            <a:ext cx="4937125" cy="3703638"/>
          </a:xfrm>
        </p:spPr>
      </p:sp>
      <p:sp>
        <p:nvSpPr>
          <p:cNvPr id="3" name="备注占位符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input of our problem consists of two components, i.e., an attribute augmented network G = (V,E,</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 and action history A = </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(a, v</a:t>
            </a:r>
            <a:r>
              <a:rPr lang="en-US" sz="1200" b="1"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a:t>
            </a:r>
            <a:r>
              <a:rPr lang="en-US" sz="1200" b="1"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a,i,t</a:t>
            </a:r>
            <a:r>
              <a:rPr lang="en-US" sz="1200" b="0" i="0" u="none" strike="noStrike" kern="1200" baseline="0" dirty="0" smtClean="0">
                <a:solidFill>
                  <a:schemeClr val="tx1"/>
                </a:solidFill>
                <a:latin typeface="+mn-lt"/>
                <a:ea typeface="+mn-ea"/>
                <a:cs typeface="+mn-cs"/>
              </a:rPr>
              <a:t>, where </a:t>
            </a:r>
            <a:r>
              <a:rPr lang="en-US" sz="1200" b="1" i="0"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denotes an N </a:t>
            </a:r>
            <a:r>
              <a:rPr lang="en-US" sz="1200" b="1" i="0"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d attribute matrix with an element </a:t>
            </a:r>
            <a:r>
              <a:rPr lang="en-US" sz="1200" b="0" i="0" u="none" strike="noStrike" kern="1200" baseline="0" dirty="0" err="1" smtClean="0">
                <a:solidFill>
                  <a:schemeClr val="tx1"/>
                </a:solidFill>
                <a:latin typeface="+mn-lt"/>
                <a:ea typeface="+mn-ea"/>
                <a:cs typeface="+mn-cs"/>
              </a:rPr>
              <a:t>x</a:t>
            </a:r>
            <a:r>
              <a:rPr lang="en-US" sz="1200" b="1" i="0" u="none" strike="noStrike" kern="1200" baseline="0" dirty="0" err="1" smtClean="0">
                <a:solidFill>
                  <a:schemeClr val="tx1"/>
                </a:solidFill>
                <a:latin typeface="+mn-lt"/>
                <a:ea typeface="+mn-ea"/>
                <a:cs typeface="+mn-cs"/>
              </a:rPr>
              <a:t>ij</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indicating the </a:t>
            </a:r>
            <a:r>
              <a:rPr lang="en-US" sz="1200" b="0" i="0" u="none" strike="noStrike" kern="1200" baseline="0" dirty="0" err="1" smtClean="0">
                <a:solidFill>
                  <a:schemeClr val="tx1"/>
                </a:solidFill>
                <a:latin typeface="+mn-lt"/>
                <a:ea typeface="+mn-ea"/>
                <a:cs typeface="+mn-cs"/>
              </a:rPr>
              <a:t>j</a:t>
            </a:r>
            <a:r>
              <a:rPr lang="en-US" sz="1200" b="1" i="0" u="none" strike="noStrike" kern="1200" baseline="0" dirty="0" err="1" smtClean="0">
                <a:solidFill>
                  <a:schemeClr val="tx1"/>
                </a:solidFill>
                <a:latin typeface="+mn-lt"/>
                <a:ea typeface="+mn-ea"/>
                <a:cs typeface="+mn-cs"/>
              </a:rPr>
              <a:t>th</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attribute of user v</a:t>
            </a:r>
            <a:r>
              <a:rPr lang="en-US" sz="1200" b="1"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07BBAF8C-E6A2-476D-BD37-41513DAC50B5}"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46"/>
            <a:ext cx="9144000" cy="358775"/>
          </a:xfrm>
          <a:prstGeom prst="rect">
            <a:avLst/>
          </a:prstGeom>
          <a:noFill/>
          <a:ln w="9525">
            <a:noFill/>
            <a:miter lim="800000"/>
            <a:headEnd/>
            <a:tailEnd/>
          </a:ln>
        </p:spPr>
      </p:pic>
      <p:sp>
        <p:nvSpPr>
          <p:cNvPr id="5" name="Rectangle 5"/>
          <p:cNvSpPr>
            <a:spLocks noChangeArrowheads="1"/>
          </p:cNvSpPr>
          <p:nvPr/>
        </p:nvSpPr>
        <p:spPr bwMode="auto">
          <a:xfrm>
            <a:off x="0" y="2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42"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E9A7D18B-0430-4727-A675-243742E22E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8" name="Group 13"/>
          <p:cNvGrpSpPr>
            <a:grpSpLocks/>
          </p:cNvGrpSpPr>
          <p:nvPr/>
        </p:nvGrpSpPr>
        <p:grpSpPr bwMode="auto">
          <a:xfrm>
            <a:off x="-36630"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12" name="Group 20"/>
          <p:cNvGrpSpPr>
            <a:grpSpLocks/>
          </p:cNvGrpSpPr>
          <p:nvPr/>
        </p:nvGrpSpPr>
        <p:grpSpPr bwMode="auto">
          <a:xfrm>
            <a:off x="-36630"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smtClean="0"/>
              <a:t>Click to edit Master subtitle style</a:t>
            </a:r>
            <a:endParaRPr lang="en-US" altLang="zh-CN"/>
          </a:p>
        </p:txBody>
      </p:sp>
      <p:sp>
        <p:nvSpPr>
          <p:cNvPr id="124934" name="Rectangle 6"/>
          <p:cNvSpPr>
            <a:spLocks noGrp="1" noChangeArrowheads="1"/>
          </p:cNvSpPr>
          <p:nvPr>
            <p:ph type="ctrTitle"/>
          </p:nvPr>
        </p:nvSpPr>
        <p:spPr>
          <a:xfrm>
            <a:off x="685800" y="2130458"/>
            <a:ext cx="7772400" cy="1470025"/>
          </a:xfrm>
        </p:spPr>
        <p:txBody>
          <a:bodyPr/>
          <a:lstStyle>
            <a:lvl1pPr>
              <a:defRPr/>
            </a:lvl1pPr>
          </a:lstStyle>
          <a:p>
            <a:r>
              <a:rPr lang="en-US" altLang="zh-CN" smtClean="0"/>
              <a:t>Click to edit Master title style</a:t>
            </a:r>
            <a:endParaRPr lang="en-US" altLang="zh-CN"/>
          </a:p>
        </p:txBody>
      </p:sp>
      <p:pic>
        <p:nvPicPr>
          <p:cNvPr id="16" name="Picture 8" descr="header2"/>
          <p:cNvPicPr>
            <a:picLocks noChangeAspect="1" noChangeArrowheads="1"/>
          </p:cNvPicPr>
          <p:nvPr/>
        </p:nvPicPr>
        <p:blipFill>
          <a:blip r:embed="rId5" cstate="print"/>
          <a:srcRect/>
          <a:stretch>
            <a:fillRect/>
          </a:stretch>
        </p:blipFill>
        <p:spPr bwMode="auto">
          <a:xfrm>
            <a:off x="8160737" y="188932"/>
            <a:ext cx="863111" cy="803275"/>
          </a:xfrm>
          <a:prstGeom prst="rect">
            <a:avLst/>
          </a:prstGeom>
          <a:noFill/>
          <a:ln w="9525">
            <a:noFill/>
            <a:miter lim="800000"/>
            <a:headEnd/>
            <a:tailEnd/>
          </a:ln>
        </p:spPr>
      </p:pic>
      <p:pic>
        <p:nvPicPr>
          <p:cNvPr id="17" name="Picture 25" descr="index_03"/>
          <p:cNvPicPr>
            <a:picLocks noChangeAspect="1" noChangeArrowheads="1"/>
          </p:cNvPicPr>
          <p:nvPr/>
        </p:nvPicPr>
        <p:blipFill>
          <a:blip r:embed="rId6" cstate="print"/>
          <a:srcRect/>
          <a:stretch>
            <a:fillRect/>
          </a:stretch>
        </p:blipFill>
        <p:spPr bwMode="auto">
          <a:xfrm>
            <a:off x="8238392" y="6494463"/>
            <a:ext cx="920262"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9" y="188913"/>
            <a:ext cx="2159977" cy="5937250"/>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en-US" altLang="zh-CN" smtClean="0"/>
              <a:t>Click to edit Master title style</a:t>
            </a:r>
            <a:endParaRPr lang="zh-CN" altLang="en-US"/>
          </a:p>
        </p:txBody>
      </p:sp>
      <p:sp>
        <p:nvSpPr>
          <p:cNvPr id="3" name="表格占位符 2"/>
          <p:cNvSpPr>
            <a:spLocks noGrp="1"/>
          </p:cNvSpPr>
          <p:nvPr>
            <p:ph type="tbl" idx="1"/>
          </p:nvPr>
        </p:nvSpPr>
        <p:spPr>
          <a:xfrm>
            <a:off x="323867" y="1196975"/>
            <a:ext cx="8436219" cy="4929188"/>
          </a:xfrm>
        </p:spPr>
        <p:txBody>
          <a:bodyPr/>
          <a:lstStyle/>
          <a:p>
            <a:pPr lvl="0"/>
            <a:r>
              <a:rPr lang="en-US" altLang="zh-CN" noProof="0" smtClean="0"/>
              <a:t>Click icon to add table</a:t>
            </a:r>
            <a:endParaRPr lang="zh-CN" altLang="en-US" noProof="0" smtClean="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pic>
        <p:nvPicPr>
          <p:cNvPr id="4" name="Picture 8" descr="header2"/>
          <p:cNvPicPr>
            <a:picLocks noChangeAspect="1" noChangeArrowheads="1"/>
          </p:cNvPicPr>
          <p:nvPr/>
        </p:nvPicPr>
        <p:blipFill>
          <a:blip r:embed="rId2" cstate="print"/>
          <a:srcRect/>
          <a:stretch>
            <a:fillRect/>
          </a:stretch>
        </p:blipFill>
        <p:spPr bwMode="auto">
          <a:xfrm>
            <a:off x="8160737" y="188932"/>
            <a:ext cx="863111" cy="803275"/>
          </a:xfrm>
          <a:prstGeom prst="rect">
            <a:avLst/>
          </a:prstGeom>
          <a:noFill/>
          <a:ln w="9525">
            <a:noFill/>
            <a:miter lim="800000"/>
            <a:headEnd/>
            <a:tailEnd/>
          </a:ln>
        </p:spPr>
      </p:pic>
      <p:pic>
        <p:nvPicPr>
          <p:cNvPr id="5" name="Picture 25" descr="index_03"/>
          <p:cNvPicPr>
            <a:picLocks noChangeAspect="1" noChangeArrowheads="1"/>
          </p:cNvPicPr>
          <p:nvPr/>
        </p:nvPicPr>
        <p:blipFill>
          <a:blip r:embed="rId3" cstate="print"/>
          <a:srcRect/>
          <a:stretch>
            <a:fillRect/>
          </a:stretch>
        </p:blipFill>
        <p:spPr bwMode="auto">
          <a:xfrm>
            <a:off x="8238392" y="6494463"/>
            <a:ext cx="920262"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33"/>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8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8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538" y="27308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Drag picture to placeholder or click icon to add</a:t>
            </a:r>
            <a:endParaRPr lang="zh-CN" altLang="en-US" noProof="0" smtClean="0"/>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5" descr="Picture2"/>
          <p:cNvPicPr>
            <a:picLocks noChangeAspect="1" noChangeArrowheads="1"/>
          </p:cNvPicPr>
          <p:nvPr/>
        </p:nvPicPr>
        <p:blipFill>
          <a:blip r:embed="rId14" cstate="print"/>
          <a:srcRect/>
          <a:stretch>
            <a:fillRect/>
          </a:stretch>
        </p:blipFill>
        <p:spPr bwMode="auto">
          <a:xfrm>
            <a:off x="0" y="6499246"/>
            <a:ext cx="9144000" cy="358775"/>
          </a:xfrm>
          <a:prstGeom prst="rect">
            <a:avLst/>
          </a:prstGeom>
          <a:noFill/>
          <a:ln w="9525">
            <a:noFill/>
            <a:miter lim="800000"/>
            <a:headEnd/>
            <a:tailEnd/>
          </a:ln>
        </p:spPr>
      </p:pic>
      <p:sp>
        <p:nvSpPr>
          <p:cNvPr id="10243" name="Rectangle 3"/>
          <p:cNvSpPr>
            <a:spLocks noGrp="1" noChangeArrowheads="1"/>
          </p:cNvSpPr>
          <p:nvPr>
            <p:ph type="body" idx="1"/>
          </p:nvPr>
        </p:nvSpPr>
        <p:spPr bwMode="auto">
          <a:xfrm>
            <a:off x="32386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5" name="Rectangle 11"/>
          <p:cNvSpPr>
            <a:spLocks noChangeArrowheads="1"/>
          </p:cNvSpPr>
          <p:nvPr/>
        </p:nvSpPr>
        <p:spPr bwMode="auto">
          <a:xfrm>
            <a:off x="0" y="2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45" name="Rectangle 2"/>
          <p:cNvSpPr>
            <a:spLocks noGrp="1" noChangeArrowheads="1"/>
          </p:cNvSpPr>
          <p:nvPr>
            <p:ph type="title"/>
          </p:nvPr>
        </p:nvSpPr>
        <p:spPr bwMode="auto">
          <a:xfrm>
            <a:off x="250587"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6" name="Rectangle 12"/>
          <p:cNvSpPr>
            <a:spLocks noChangeArrowheads="1"/>
          </p:cNvSpPr>
          <p:nvPr/>
        </p:nvSpPr>
        <p:spPr bwMode="auto">
          <a:xfrm>
            <a:off x="184642"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C9A52826-F6EE-4BDA-A85D-E434E2BAAF16}"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pic>
        <p:nvPicPr>
          <p:cNvPr id="7" name="Picture 8" descr="header2"/>
          <p:cNvPicPr>
            <a:picLocks noChangeAspect="1" noChangeArrowheads="1"/>
          </p:cNvPicPr>
          <p:nvPr/>
        </p:nvPicPr>
        <p:blipFill>
          <a:blip r:embed="rId15" cstate="print"/>
          <a:srcRect/>
          <a:stretch>
            <a:fillRect/>
          </a:stretch>
        </p:blipFill>
        <p:spPr bwMode="auto">
          <a:xfrm>
            <a:off x="8160737" y="188932"/>
            <a:ext cx="863111" cy="803275"/>
          </a:xfrm>
          <a:prstGeom prst="rect">
            <a:avLst/>
          </a:prstGeom>
          <a:noFill/>
          <a:ln w="9525">
            <a:noFill/>
            <a:miter lim="800000"/>
            <a:headEnd/>
            <a:tailEnd/>
          </a:ln>
        </p:spPr>
      </p:pic>
      <p:pic>
        <p:nvPicPr>
          <p:cNvPr id="8" name="Picture 25" descr="index_03"/>
          <p:cNvPicPr>
            <a:picLocks noChangeAspect="1" noChangeArrowheads="1"/>
          </p:cNvPicPr>
          <p:nvPr/>
        </p:nvPicPr>
        <p:blipFill>
          <a:blip r:embed="rId16" cstate="print"/>
          <a:srcRect/>
          <a:stretch>
            <a:fillRect/>
          </a:stretch>
        </p:blipFill>
        <p:spPr bwMode="auto">
          <a:xfrm>
            <a:off x="8238392" y="6494463"/>
            <a:ext cx="920262"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oleObject" Target="../embeddings/oleObject1.bin"/><Relationship Id="rId11"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rnetminer.org/conformit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Confluence: Conformity Influence in Large Social Networks</a:t>
            </a:r>
          </a:p>
        </p:txBody>
      </p:sp>
      <p:sp>
        <p:nvSpPr>
          <p:cNvPr id="4" name="Rectangle 3"/>
          <p:cNvSpPr>
            <a:spLocks noGrp="1" noChangeArrowheads="1"/>
          </p:cNvSpPr>
          <p:nvPr>
            <p:ph type="subTitle" idx="1"/>
          </p:nvPr>
        </p:nvSpPr>
        <p:spPr>
          <a:xfrm>
            <a:off x="0" y="4203340"/>
            <a:ext cx="9144000" cy="2466020"/>
          </a:xfrm>
        </p:spPr>
        <p:txBody>
          <a:bodyPr>
            <a:normAutofit/>
          </a:bodyPr>
          <a:lstStyle/>
          <a:p>
            <a:r>
              <a:rPr lang="en-US" altLang="zh-CN" sz="2800" dirty="0" smtClean="0">
                <a:latin typeface="+mj-lt"/>
                <a:ea typeface="微软雅黑" pitchFamily="34" charset="-122"/>
                <a:cs typeface="Times New Roman" pitchFamily="18" charset="0"/>
              </a:rPr>
              <a:t>Jie Tang</a:t>
            </a:r>
            <a:r>
              <a:rPr lang="en-US" altLang="zh-CN" sz="2800" baseline="30000" dirty="0" smtClean="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 </a:t>
            </a:r>
            <a:r>
              <a:rPr lang="en-US" altLang="zh-CN" sz="2800" dirty="0" err="1" smtClean="0">
                <a:latin typeface="+mj-lt"/>
                <a:ea typeface="微软雅黑" pitchFamily="34" charset="-122"/>
                <a:cs typeface="Times New Roman" pitchFamily="18" charset="0"/>
              </a:rPr>
              <a:t>Sen</a:t>
            </a:r>
            <a:r>
              <a:rPr lang="en-US" altLang="zh-CN" sz="2800" dirty="0" smtClean="0">
                <a:latin typeface="+mj-lt"/>
                <a:ea typeface="微软雅黑" pitchFamily="34" charset="-122"/>
                <a:cs typeface="Times New Roman" pitchFamily="18" charset="0"/>
              </a:rPr>
              <a:t> Wu</a:t>
            </a:r>
            <a:r>
              <a:rPr lang="en-US" altLang="zh-CN" sz="2800" baseline="30000" dirty="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 and </a:t>
            </a:r>
            <a:r>
              <a:rPr lang="en-US" altLang="zh-CN" sz="2800" dirty="0" err="1" smtClean="0">
                <a:latin typeface="+mj-lt"/>
                <a:ea typeface="微软雅黑" pitchFamily="34" charset="-122"/>
                <a:cs typeface="Times New Roman" pitchFamily="18" charset="0"/>
              </a:rPr>
              <a:t>Jimeng</a:t>
            </a:r>
            <a:r>
              <a:rPr lang="en-US" altLang="zh-CN" sz="2800" dirty="0" smtClean="0">
                <a:latin typeface="+mj-lt"/>
                <a:ea typeface="微软雅黑" pitchFamily="34" charset="-122"/>
                <a:cs typeface="Times New Roman" pitchFamily="18" charset="0"/>
              </a:rPr>
              <a:t> Sun</a:t>
            </a:r>
            <a:r>
              <a:rPr lang="en-US" altLang="zh-CN" sz="2800" baseline="30000" dirty="0" smtClean="0">
                <a:latin typeface="+mj-lt"/>
                <a:ea typeface="微软雅黑" pitchFamily="34" charset="-122"/>
                <a:cs typeface="Times New Roman" pitchFamily="18" charset="0"/>
              </a:rPr>
              <a:t>+</a:t>
            </a:r>
          </a:p>
          <a:p>
            <a:pPr>
              <a:spcBef>
                <a:spcPts val="1800"/>
              </a:spcBef>
            </a:pPr>
            <a:r>
              <a:rPr lang="en-US" altLang="zh-CN" sz="2800" baseline="30000" dirty="0" smtClean="0">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Tsinghua University</a:t>
            </a:r>
          </a:p>
          <a:p>
            <a:r>
              <a:rPr lang="en-US" altLang="zh-CN" sz="2800" baseline="30000" dirty="0" smtClean="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IBM TJ Watson Research Center</a:t>
            </a:r>
          </a:p>
        </p:txBody>
      </p:sp>
    </p:spTree>
    <p:extLst>
      <p:ext uri="{BB962C8B-B14F-4D97-AF65-F5344CB8AC3E}">
        <p14:creationId xmlns:p14="http://schemas.microsoft.com/office/powerpoint/2010/main" val="596337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97" y="188913"/>
            <a:ext cx="8622964" cy="792162"/>
          </a:xfrm>
        </p:spPr>
        <p:txBody>
          <a:bodyPr/>
          <a:lstStyle/>
          <a:p>
            <a:r>
              <a:rPr lang="en-US" dirty="0" smtClean="0"/>
              <a:t>A concrete example in </a:t>
            </a:r>
            <a:r>
              <a:rPr lang="en-US" dirty="0" err="1" smtClean="0"/>
              <a:t>Gowalla</a:t>
            </a:r>
            <a:endParaRPr lang="en-US" dirty="0"/>
          </a:p>
        </p:txBody>
      </p:sp>
      <p:sp>
        <p:nvSpPr>
          <p:cNvPr id="4" name="矩形 57"/>
          <p:cNvSpPr/>
          <p:nvPr/>
        </p:nvSpPr>
        <p:spPr>
          <a:xfrm>
            <a:off x="1643043" y="1171572"/>
            <a:ext cx="6000792" cy="42862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5" name="直接连接符 4"/>
          <p:cNvCxnSpPr/>
          <p:nvPr/>
        </p:nvCxnSpPr>
        <p:spPr>
          <a:xfrm flipV="1">
            <a:off x="500035" y="2285993"/>
            <a:ext cx="35719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42911" y="4643447"/>
            <a:ext cx="34290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9"/>
          <p:cNvCxnSpPr/>
          <p:nvPr/>
        </p:nvCxnSpPr>
        <p:spPr>
          <a:xfrm rot="5400000">
            <a:off x="-642180" y="3499644"/>
            <a:ext cx="34290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12"/>
          <p:cNvCxnSpPr/>
          <p:nvPr/>
        </p:nvCxnSpPr>
        <p:spPr>
          <a:xfrm rot="5400000">
            <a:off x="1876027" y="3517503"/>
            <a:ext cx="339330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43113" y="1643050"/>
            <a:ext cx="642943" cy="584776"/>
          </a:xfrm>
          <a:prstGeom prst="rect">
            <a:avLst/>
          </a:prstGeom>
          <a:noFill/>
        </p:spPr>
        <p:txBody>
          <a:bodyPr wrap="square" rtlCol="0">
            <a:spAutoFit/>
          </a:bodyPr>
          <a:lstStyle/>
          <a:p>
            <a:r>
              <a:rPr lang="en-US" altLang="zh-CN" sz="3200" dirty="0" smtClean="0"/>
              <a:t>1’</a:t>
            </a:r>
            <a:endParaRPr lang="zh-CN" altLang="en-US" sz="3200" dirty="0"/>
          </a:p>
        </p:txBody>
      </p:sp>
      <p:sp>
        <p:nvSpPr>
          <p:cNvPr id="10" name="TextBox 9"/>
          <p:cNvSpPr txBox="1"/>
          <p:nvPr/>
        </p:nvSpPr>
        <p:spPr>
          <a:xfrm>
            <a:off x="500038" y="3211297"/>
            <a:ext cx="571504" cy="584776"/>
          </a:xfrm>
          <a:prstGeom prst="rect">
            <a:avLst/>
          </a:prstGeom>
          <a:noFill/>
        </p:spPr>
        <p:txBody>
          <a:bodyPr wrap="square" rtlCol="0">
            <a:spAutoFit/>
          </a:bodyPr>
          <a:lstStyle/>
          <a:p>
            <a:r>
              <a:rPr lang="en-US" altLang="zh-CN" sz="3200" dirty="0" smtClean="0"/>
              <a:t>1’</a:t>
            </a:r>
            <a:endParaRPr lang="zh-CN" altLang="en-US" sz="3200" dirty="0"/>
          </a:p>
        </p:txBody>
      </p:sp>
      <p:sp>
        <p:nvSpPr>
          <p:cNvPr id="11" name="椭圆 22"/>
          <p:cNvSpPr/>
          <p:nvPr/>
        </p:nvSpPr>
        <p:spPr>
          <a:xfrm>
            <a:off x="2571751" y="2643182"/>
            <a:ext cx="214315" cy="21431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2" name="椭圆 23"/>
          <p:cNvSpPr/>
          <p:nvPr/>
        </p:nvSpPr>
        <p:spPr>
          <a:xfrm>
            <a:off x="3071816" y="3286124"/>
            <a:ext cx="214315" cy="21431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椭圆 24"/>
          <p:cNvSpPr/>
          <p:nvPr/>
        </p:nvSpPr>
        <p:spPr>
          <a:xfrm>
            <a:off x="1500180" y="1857364"/>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椭圆 25"/>
          <p:cNvSpPr/>
          <p:nvPr/>
        </p:nvSpPr>
        <p:spPr>
          <a:xfrm>
            <a:off x="3714759" y="2928934"/>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5" name="椭圆 26"/>
          <p:cNvSpPr/>
          <p:nvPr/>
        </p:nvSpPr>
        <p:spPr>
          <a:xfrm>
            <a:off x="3857635" y="4286256"/>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椭圆 27"/>
          <p:cNvSpPr/>
          <p:nvPr/>
        </p:nvSpPr>
        <p:spPr>
          <a:xfrm>
            <a:off x="3714759" y="407194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7" name="椭圆 28"/>
          <p:cNvSpPr/>
          <p:nvPr/>
        </p:nvSpPr>
        <p:spPr>
          <a:xfrm>
            <a:off x="2143123" y="485776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8" name="椭圆 29"/>
          <p:cNvSpPr/>
          <p:nvPr/>
        </p:nvSpPr>
        <p:spPr>
          <a:xfrm>
            <a:off x="2000247" y="478632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30"/>
          <p:cNvSpPr/>
          <p:nvPr/>
        </p:nvSpPr>
        <p:spPr>
          <a:xfrm>
            <a:off x="1071552" y="3143248"/>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椭圆 31"/>
          <p:cNvSpPr/>
          <p:nvPr/>
        </p:nvSpPr>
        <p:spPr>
          <a:xfrm>
            <a:off x="714363" y="235743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1" name="椭圆 32"/>
          <p:cNvSpPr/>
          <p:nvPr/>
        </p:nvSpPr>
        <p:spPr>
          <a:xfrm>
            <a:off x="3286131" y="485776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2" name="椭圆 33"/>
          <p:cNvSpPr/>
          <p:nvPr/>
        </p:nvSpPr>
        <p:spPr>
          <a:xfrm>
            <a:off x="3714759" y="192880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3" name="椭圆 34"/>
          <p:cNvSpPr/>
          <p:nvPr/>
        </p:nvSpPr>
        <p:spPr>
          <a:xfrm>
            <a:off x="2714627" y="200024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4" name="直接连接符 36"/>
          <p:cNvCxnSpPr/>
          <p:nvPr/>
        </p:nvCxnSpPr>
        <p:spPr>
          <a:xfrm flipV="1">
            <a:off x="5000629" y="2285993"/>
            <a:ext cx="35719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7"/>
          <p:cNvCxnSpPr/>
          <p:nvPr/>
        </p:nvCxnSpPr>
        <p:spPr>
          <a:xfrm>
            <a:off x="5143504" y="4643447"/>
            <a:ext cx="34290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8"/>
          <p:cNvCxnSpPr/>
          <p:nvPr/>
        </p:nvCxnSpPr>
        <p:spPr>
          <a:xfrm rot="5400000">
            <a:off x="3858415" y="3499644"/>
            <a:ext cx="34290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9"/>
          <p:cNvCxnSpPr/>
          <p:nvPr/>
        </p:nvCxnSpPr>
        <p:spPr>
          <a:xfrm rot="5400000">
            <a:off x="6376620" y="3517503"/>
            <a:ext cx="339330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43702" y="1643050"/>
            <a:ext cx="642943" cy="584776"/>
          </a:xfrm>
          <a:prstGeom prst="rect">
            <a:avLst/>
          </a:prstGeom>
          <a:noFill/>
        </p:spPr>
        <p:txBody>
          <a:bodyPr wrap="square" rtlCol="0">
            <a:spAutoFit/>
          </a:bodyPr>
          <a:lstStyle/>
          <a:p>
            <a:r>
              <a:rPr lang="en-US" altLang="zh-CN" sz="3200" dirty="0" smtClean="0"/>
              <a:t>1’</a:t>
            </a:r>
            <a:endParaRPr lang="zh-CN" altLang="en-US" sz="3200" dirty="0"/>
          </a:p>
        </p:txBody>
      </p:sp>
      <p:sp>
        <p:nvSpPr>
          <p:cNvPr id="29" name="TextBox 28"/>
          <p:cNvSpPr txBox="1"/>
          <p:nvPr/>
        </p:nvSpPr>
        <p:spPr>
          <a:xfrm>
            <a:off x="5000628" y="3211297"/>
            <a:ext cx="571504" cy="584776"/>
          </a:xfrm>
          <a:prstGeom prst="rect">
            <a:avLst/>
          </a:prstGeom>
          <a:noFill/>
        </p:spPr>
        <p:txBody>
          <a:bodyPr wrap="square" rtlCol="0">
            <a:spAutoFit/>
          </a:bodyPr>
          <a:lstStyle/>
          <a:p>
            <a:r>
              <a:rPr lang="en-US" altLang="zh-CN" sz="3200" dirty="0" smtClean="0"/>
              <a:t>1’</a:t>
            </a:r>
            <a:endParaRPr lang="zh-CN" altLang="en-US" sz="3200" dirty="0"/>
          </a:p>
        </p:txBody>
      </p:sp>
      <p:sp>
        <p:nvSpPr>
          <p:cNvPr id="30" name="椭圆 42"/>
          <p:cNvSpPr/>
          <p:nvPr/>
        </p:nvSpPr>
        <p:spPr>
          <a:xfrm>
            <a:off x="7072344" y="2643182"/>
            <a:ext cx="214315" cy="21431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1" name="椭圆 43"/>
          <p:cNvSpPr/>
          <p:nvPr/>
        </p:nvSpPr>
        <p:spPr>
          <a:xfrm>
            <a:off x="7572411" y="3286124"/>
            <a:ext cx="214315" cy="21431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2" name="椭圆 44"/>
          <p:cNvSpPr/>
          <p:nvPr/>
        </p:nvSpPr>
        <p:spPr>
          <a:xfrm>
            <a:off x="6000775" y="1857364"/>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3" name="椭圆 45"/>
          <p:cNvSpPr/>
          <p:nvPr/>
        </p:nvSpPr>
        <p:spPr>
          <a:xfrm>
            <a:off x="8215352" y="2928934"/>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4" name="椭圆 46"/>
          <p:cNvSpPr/>
          <p:nvPr/>
        </p:nvSpPr>
        <p:spPr>
          <a:xfrm>
            <a:off x="8358228" y="4286256"/>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5" name="椭圆 47"/>
          <p:cNvSpPr/>
          <p:nvPr/>
        </p:nvSpPr>
        <p:spPr>
          <a:xfrm>
            <a:off x="8215352" y="407194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6" name="椭圆 48"/>
          <p:cNvSpPr/>
          <p:nvPr/>
        </p:nvSpPr>
        <p:spPr>
          <a:xfrm>
            <a:off x="6643716" y="485776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7" name="椭圆 49"/>
          <p:cNvSpPr/>
          <p:nvPr/>
        </p:nvSpPr>
        <p:spPr>
          <a:xfrm>
            <a:off x="6500840" y="478632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8" name="椭圆 50"/>
          <p:cNvSpPr/>
          <p:nvPr/>
        </p:nvSpPr>
        <p:spPr>
          <a:xfrm>
            <a:off x="5572147" y="3143248"/>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9" name="椭圆 51"/>
          <p:cNvSpPr/>
          <p:nvPr/>
        </p:nvSpPr>
        <p:spPr>
          <a:xfrm>
            <a:off x="5214956" y="235743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52"/>
          <p:cNvSpPr/>
          <p:nvPr/>
        </p:nvSpPr>
        <p:spPr>
          <a:xfrm>
            <a:off x="7786724" y="485776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53"/>
          <p:cNvSpPr/>
          <p:nvPr/>
        </p:nvSpPr>
        <p:spPr>
          <a:xfrm>
            <a:off x="8215352" y="1928802"/>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2" name="椭圆 54"/>
          <p:cNvSpPr/>
          <p:nvPr/>
        </p:nvSpPr>
        <p:spPr>
          <a:xfrm>
            <a:off x="7215220" y="2000240"/>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3" name="椭圆 55"/>
          <p:cNvSpPr/>
          <p:nvPr/>
        </p:nvSpPr>
        <p:spPr>
          <a:xfrm>
            <a:off x="6929460" y="3000372"/>
            <a:ext cx="428628" cy="428628"/>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4" name="椭圆 56"/>
          <p:cNvSpPr/>
          <p:nvPr/>
        </p:nvSpPr>
        <p:spPr>
          <a:xfrm>
            <a:off x="3857635" y="1256658"/>
            <a:ext cx="214315" cy="21431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FF0000"/>
              </a:solidFill>
            </a:endParaRPr>
          </a:p>
        </p:txBody>
      </p:sp>
      <p:sp>
        <p:nvSpPr>
          <p:cNvPr id="45" name="TextBox 44"/>
          <p:cNvSpPr txBox="1"/>
          <p:nvPr/>
        </p:nvSpPr>
        <p:spPr>
          <a:xfrm>
            <a:off x="4143373" y="1185221"/>
            <a:ext cx="1571636" cy="338554"/>
          </a:xfrm>
          <a:prstGeom prst="rect">
            <a:avLst/>
          </a:prstGeom>
          <a:noFill/>
        </p:spPr>
        <p:txBody>
          <a:bodyPr wrap="square" rtlCol="0">
            <a:spAutoFit/>
          </a:bodyPr>
          <a:lstStyle/>
          <a:p>
            <a:r>
              <a:rPr lang="en-US" altLang="zh-CN" sz="1600" dirty="0" smtClean="0"/>
              <a:t>Alice’s friend</a:t>
            </a:r>
            <a:endParaRPr lang="zh-CN" altLang="en-US" sz="1600" dirty="0"/>
          </a:p>
        </p:txBody>
      </p:sp>
      <p:sp>
        <p:nvSpPr>
          <p:cNvPr id="46" name="TextBox 45"/>
          <p:cNvSpPr txBox="1"/>
          <p:nvPr/>
        </p:nvSpPr>
        <p:spPr>
          <a:xfrm>
            <a:off x="6119539" y="1185220"/>
            <a:ext cx="2000264" cy="338554"/>
          </a:xfrm>
          <a:prstGeom prst="rect">
            <a:avLst/>
          </a:prstGeom>
          <a:noFill/>
        </p:spPr>
        <p:txBody>
          <a:bodyPr wrap="square" rtlCol="0">
            <a:spAutoFit/>
          </a:bodyPr>
          <a:lstStyle/>
          <a:p>
            <a:r>
              <a:rPr lang="en-US" altLang="zh-CN" sz="1600" dirty="0" smtClean="0"/>
              <a:t>Other users</a:t>
            </a:r>
            <a:endParaRPr lang="zh-CN" altLang="en-US" sz="1600" dirty="0"/>
          </a:p>
        </p:txBody>
      </p:sp>
      <p:sp>
        <p:nvSpPr>
          <p:cNvPr id="47" name="TextBox 46"/>
          <p:cNvSpPr txBox="1"/>
          <p:nvPr/>
        </p:nvSpPr>
        <p:spPr>
          <a:xfrm>
            <a:off x="3000367" y="1185221"/>
            <a:ext cx="785819" cy="338554"/>
          </a:xfrm>
          <a:prstGeom prst="rect">
            <a:avLst/>
          </a:prstGeom>
          <a:noFill/>
        </p:spPr>
        <p:txBody>
          <a:bodyPr wrap="square" rtlCol="0">
            <a:spAutoFit/>
          </a:bodyPr>
          <a:lstStyle/>
          <a:p>
            <a:r>
              <a:rPr lang="en-US" altLang="zh-CN" sz="1600" dirty="0" smtClean="0"/>
              <a:t>Alice</a:t>
            </a:r>
            <a:endParaRPr lang="zh-CN" altLang="en-US" sz="1600" dirty="0"/>
          </a:p>
        </p:txBody>
      </p:sp>
      <p:sp>
        <p:nvSpPr>
          <p:cNvPr id="48" name="椭圆 63"/>
          <p:cNvSpPr/>
          <p:nvPr/>
        </p:nvSpPr>
        <p:spPr>
          <a:xfrm>
            <a:off x="5905239" y="1256658"/>
            <a:ext cx="214315" cy="214314"/>
          </a:xfrm>
          <a:prstGeom prst="ellipse">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FF0000"/>
              </a:solidFill>
            </a:endParaRPr>
          </a:p>
        </p:txBody>
      </p:sp>
      <p:sp>
        <p:nvSpPr>
          <p:cNvPr id="49" name="椭圆 64"/>
          <p:cNvSpPr/>
          <p:nvPr/>
        </p:nvSpPr>
        <p:spPr>
          <a:xfrm>
            <a:off x="2786064" y="1256658"/>
            <a:ext cx="214315" cy="214314"/>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FF0000"/>
              </a:solidFill>
            </a:endParaRPr>
          </a:p>
        </p:txBody>
      </p:sp>
      <p:sp>
        <p:nvSpPr>
          <p:cNvPr id="50" name="TextBox 49"/>
          <p:cNvSpPr txBox="1"/>
          <p:nvPr/>
        </p:nvSpPr>
        <p:spPr>
          <a:xfrm>
            <a:off x="1714481" y="1171572"/>
            <a:ext cx="1000132" cy="338554"/>
          </a:xfrm>
          <a:prstGeom prst="rect">
            <a:avLst/>
          </a:prstGeom>
          <a:noFill/>
        </p:spPr>
        <p:txBody>
          <a:bodyPr wrap="square" rtlCol="0">
            <a:spAutoFit/>
          </a:bodyPr>
          <a:lstStyle/>
          <a:p>
            <a:r>
              <a:rPr lang="en-US" altLang="zh-CN" sz="1600" b="1" dirty="0" smtClean="0"/>
              <a:t>Legend</a:t>
            </a:r>
            <a:endParaRPr lang="zh-CN" altLang="en-US" sz="1600" b="1" dirty="0"/>
          </a:p>
        </p:txBody>
      </p:sp>
      <p:sp>
        <p:nvSpPr>
          <p:cNvPr id="51" name="TextBox 50"/>
          <p:cNvSpPr txBox="1"/>
          <p:nvPr/>
        </p:nvSpPr>
        <p:spPr>
          <a:xfrm>
            <a:off x="1670538" y="5410201"/>
            <a:ext cx="2971800" cy="707886"/>
          </a:xfrm>
          <a:prstGeom prst="rect">
            <a:avLst/>
          </a:prstGeom>
          <a:noFill/>
          <a:ln>
            <a:solidFill>
              <a:srgbClr val="3366FF"/>
            </a:solidFill>
          </a:ln>
        </p:spPr>
        <p:txBody>
          <a:bodyPr wrap="square" rtlCol="0">
            <a:spAutoFit/>
          </a:bodyPr>
          <a:lstStyle/>
          <a:p>
            <a:r>
              <a:rPr lang="en-US" altLang="zh-CN" sz="2000" dirty="0" smtClean="0"/>
              <a:t>If Alice’s friends check in this location at time </a:t>
            </a:r>
            <a:r>
              <a:rPr lang="en-US" altLang="zh-CN" sz="2000" i="1" dirty="0" smtClean="0"/>
              <a:t>t</a:t>
            </a:r>
            <a:endParaRPr lang="zh-CN" altLang="en-US" sz="2000" i="1" dirty="0"/>
          </a:p>
        </p:txBody>
      </p:sp>
      <p:sp>
        <p:nvSpPr>
          <p:cNvPr id="52" name="右箭头 68"/>
          <p:cNvSpPr/>
          <p:nvPr/>
        </p:nvSpPr>
        <p:spPr>
          <a:xfrm>
            <a:off x="4214811" y="2786058"/>
            <a:ext cx="714380" cy="128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标注 10"/>
          <p:cNvSpPr/>
          <p:nvPr/>
        </p:nvSpPr>
        <p:spPr>
          <a:xfrm>
            <a:off x="5486409" y="5410200"/>
            <a:ext cx="3277183" cy="933636"/>
          </a:xfrm>
          <a:prstGeom prst="cloudCallout">
            <a:avLst>
              <a:gd name="adj1" fmla="val -881"/>
              <a:gd name="adj2" fmla="val -1367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smtClean="0"/>
              <a:t>Will Alice also check in nearby?</a:t>
            </a:r>
            <a:endParaRPr lang="zh-CN" altLang="en-US" sz="2000" dirty="0"/>
          </a:p>
        </p:txBody>
      </p:sp>
      <p:cxnSp>
        <p:nvCxnSpPr>
          <p:cNvPr id="54" name="直接连接符 7"/>
          <p:cNvCxnSpPr>
            <a:stCxn id="51" idx="0"/>
          </p:cNvCxnSpPr>
          <p:nvPr/>
        </p:nvCxnSpPr>
        <p:spPr>
          <a:xfrm flipV="1">
            <a:off x="3156439" y="3581427"/>
            <a:ext cx="8792" cy="1828801"/>
          </a:xfrm>
          <a:prstGeom prst="line">
            <a:avLst/>
          </a:prstGeom>
          <a:noFill/>
          <a:ln w="19050" cap="flat" cmpd="sng" algn="ctr">
            <a:solidFill>
              <a:schemeClr val="tx1"/>
            </a:solidFill>
            <a:prstDash val="solid"/>
            <a:headEnd type="none" w="med" len="med"/>
            <a:tailEnd type="arrow" w="med" len="med"/>
          </a:ln>
          <a:effectLst/>
        </p:spPr>
      </p:cxnSp>
      <p:cxnSp>
        <p:nvCxnSpPr>
          <p:cNvPr id="57" name="直接连接符 7"/>
          <p:cNvCxnSpPr>
            <a:stCxn id="51" idx="0"/>
          </p:cNvCxnSpPr>
          <p:nvPr/>
        </p:nvCxnSpPr>
        <p:spPr>
          <a:xfrm flipH="1" flipV="1">
            <a:off x="2672875" y="2971807"/>
            <a:ext cx="483577" cy="2438401"/>
          </a:xfrm>
          <a:prstGeom prst="line">
            <a:avLst/>
          </a:prstGeom>
          <a:noFill/>
          <a:ln w="19050" cap="flat" cmpd="sng" algn="ctr">
            <a:solidFill>
              <a:schemeClr val="tx1"/>
            </a:solidFill>
            <a:prstDash val="solid"/>
            <a:headEnd type="none" w="med" len="med"/>
            <a:tailEnd type="arrow" w="med" len="med"/>
          </a:ln>
          <a:effectLst/>
        </p:spPr>
      </p:cxnSp>
      <p:pic>
        <p:nvPicPr>
          <p:cNvPr id="3" name="Picture 2"/>
          <p:cNvPicPr>
            <a:picLocks noChangeAspect="1"/>
          </p:cNvPicPr>
          <p:nvPr/>
        </p:nvPicPr>
        <p:blipFill>
          <a:blip r:embed="rId3"/>
          <a:stretch>
            <a:fillRect/>
          </a:stretch>
        </p:blipFill>
        <p:spPr>
          <a:xfrm>
            <a:off x="140677" y="5384800"/>
            <a:ext cx="914400" cy="990600"/>
          </a:xfrm>
          <a:prstGeom prst="rect">
            <a:avLst/>
          </a:prstGeom>
        </p:spPr>
      </p:pic>
      <p:cxnSp>
        <p:nvCxnSpPr>
          <p:cNvPr id="58" name="直接连接符 7"/>
          <p:cNvCxnSpPr/>
          <p:nvPr/>
        </p:nvCxnSpPr>
        <p:spPr>
          <a:xfrm flipV="1">
            <a:off x="7104185" y="3505227"/>
            <a:ext cx="8792" cy="1828801"/>
          </a:xfrm>
          <a:prstGeom prst="line">
            <a:avLst/>
          </a:prstGeom>
          <a:noFill/>
          <a:ln w="38100" cap="flat" cmpd="sng" algn="ctr">
            <a:solidFill>
              <a:srgbClr val="FF0000"/>
            </a:solidFill>
            <a:prstDash val="solid"/>
            <a:headEnd type="none" w="med" len="med"/>
            <a:tailEnd type="arrow" w="med" len="med"/>
          </a:ln>
          <a:effectLst/>
        </p:spPr>
      </p:cxnSp>
    </p:spTree>
    <p:extLst>
      <p:ext uri="{BB962C8B-B14F-4D97-AF65-F5344CB8AC3E}">
        <p14:creationId xmlns:p14="http://schemas.microsoft.com/office/powerpoint/2010/main" val="75196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3" presetClass="entr" presetSubtype="1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blinds(horizontal)">
                                      <p:cBhvr>
                                        <p:cTn id="14" dur="500"/>
                                        <p:tgtEl>
                                          <p:spTgt spid="54"/>
                                        </p:tgtEl>
                                      </p:cBhvr>
                                    </p:animEffect>
                                  </p:childTnLst>
                                </p:cTn>
                              </p:par>
                              <p:par>
                                <p:cTn id="15" presetID="3" presetClass="entr" presetSubtype="1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linds(horizontal)">
                                      <p:cBhvr>
                                        <p:cTn id="21" dur="500"/>
                                        <p:tgtEl>
                                          <p:spTgt spid="51"/>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linds(horizontal)">
                                      <p:cBhvr>
                                        <p:cTn id="29" dur="500"/>
                                        <p:tgtEl>
                                          <p:spTgt spid="58"/>
                                        </p:tgtEl>
                                      </p:cBhvr>
                                    </p:animEffect>
                                  </p:childTnLst>
                                </p:cTn>
                              </p:par>
                            </p:childTnLst>
                          </p:cTn>
                        </p:par>
                        <p:par>
                          <p:cTn id="30" fill="hold">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3" grpId="0" animBg="1"/>
      <p:bldP spid="51"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Notations</a:t>
            </a:r>
            <a:endParaRPr lang="zh-CN" altLang="en-US" dirty="0"/>
          </a:p>
        </p:txBody>
      </p:sp>
      <p:grpSp>
        <p:nvGrpSpPr>
          <p:cNvPr id="3" name="组合 3"/>
          <p:cNvGrpSpPr/>
          <p:nvPr/>
        </p:nvGrpSpPr>
        <p:grpSpPr>
          <a:xfrm>
            <a:off x="1359620" y="1179558"/>
            <a:ext cx="2831395" cy="2935242"/>
            <a:chOff x="3857620" y="1071546"/>
            <a:chExt cx="3813194" cy="4081474"/>
          </a:xfrm>
        </p:grpSpPr>
        <p:pic>
          <p:nvPicPr>
            <p:cNvPr id="5" name="Picture 5" descr="D:\Workstation\SRT\2010春\mobile social network\icdm\conference\slides\yellow-police.jpg"/>
            <p:cNvPicPr>
              <a:picLocks noChangeAspect="1" noChangeArrowheads="1"/>
            </p:cNvPicPr>
            <p:nvPr/>
          </p:nvPicPr>
          <p:blipFill>
            <a:blip r:embed="rId5" cstate="print"/>
            <a:srcRect/>
            <a:stretch>
              <a:fillRect/>
            </a:stretch>
          </p:blipFill>
          <p:spPr bwMode="auto">
            <a:xfrm>
              <a:off x="5429256" y="2571744"/>
              <a:ext cx="1219200" cy="1219200"/>
            </a:xfrm>
            <a:prstGeom prst="rect">
              <a:avLst/>
            </a:prstGeom>
            <a:noFill/>
          </p:spPr>
        </p:pic>
        <p:pic>
          <p:nvPicPr>
            <p:cNvPr id="6" name="Picture 6" descr="D:\Workstation\SRT\2010春\mobile social network\icdm\conference\slides\buddy-blue.png"/>
            <p:cNvPicPr>
              <a:picLocks noChangeAspect="1" noChangeArrowheads="1"/>
            </p:cNvPicPr>
            <p:nvPr/>
          </p:nvPicPr>
          <p:blipFill>
            <a:blip r:embed="rId6" cstate="print"/>
            <a:srcRect/>
            <a:stretch>
              <a:fillRect/>
            </a:stretch>
          </p:blipFill>
          <p:spPr bwMode="auto">
            <a:xfrm>
              <a:off x="5857884" y="1071546"/>
              <a:ext cx="914240" cy="966782"/>
            </a:xfrm>
            <a:prstGeom prst="rect">
              <a:avLst/>
            </a:prstGeom>
            <a:noFill/>
          </p:spPr>
        </p:pic>
        <p:pic>
          <p:nvPicPr>
            <p:cNvPr id="7" name="Picture 7" descr="D:\Workstation\SRT\2010春\mobile social network\icdm\conference\slides\Msn-Buddy-Offline-icon.png"/>
            <p:cNvPicPr>
              <a:picLocks noChangeAspect="1" noChangeArrowheads="1"/>
            </p:cNvPicPr>
            <p:nvPr/>
          </p:nvPicPr>
          <p:blipFill>
            <a:blip r:embed="rId7" cstate="print"/>
            <a:srcRect/>
            <a:stretch>
              <a:fillRect/>
            </a:stretch>
          </p:blipFill>
          <p:spPr bwMode="auto">
            <a:xfrm>
              <a:off x="4714876" y="4000504"/>
              <a:ext cx="1152516" cy="1152516"/>
            </a:xfrm>
            <a:prstGeom prst="rect">
              <a:avLst/>
            </a:prstGeom>
            <a:noFill/>
          </p:spPr>
        </p:pic>
        <p:pic>
          <p:nvPicPr>
            <p:cNvPr id="8" name="Picture 8" descr="D:\Workstation\SRT\2010春\mobile social network\icdm\conference\slides\buddy_green.png"/>
            <p:cNvPicPr>
              <a:picLocks noChangeAspect="1" noChangeArrowheads="1"/>
            </p:cNvPicPr>
            <p:nvPr/>
          </p:nvPicPr>
          <p:blipFill>
            <a:blip r:embed="rId8" cstate="print"/>
            <a:srcRect/>
            <a:stretch>
              <a:fillRect/>
            </a:stretch>
          </p:blipFill>
          <p:spPr bwMode="auto">
            <a:xfrm>
              <a:off x="3857620" y="1428736"/>
              <a:ext cx="1081078" cy="1081078"/>
            </a:xfrm>
            <a:prstGeom prst="rect">
              <a:avLst/>
            </a:prstGeom>
            <a:noFill/>
          </p:spPr>
        </p:pic>
        <p:pic>
          <p:nvPicPr>
            <p:cNvPr id="9" name="Picture 9" descr="D:\Workstation\SRT\2010春\mobile social network\icdm\conference\slides\msn_offline.png"/>
            <p:cNvPicPr>
              <a:picLocks noChangeAspect="1" noChangeArrowheads="1"/>
            </p:cNvPicPr>
            <p:nvPr/>
          </p:nvPicPr>
          <p:blipFill>
            <a:blip r:embed="rId9" cstate="print"/>
            <a:srcRect/>
            <a:stretch>
              <a:fillRect/>
            </a:stretch>
          </p:blipFill>
          <p:spPr bwMode="auto">
            <a:xfrm>
              <a:off x="6500826" y="3929066"/>
              <a:ext cx="1169988" cy="1169988"/>
            </a:xfrm>
            <a:prstGeom prst="rect">
              <a:avLst/>
            </a:prstGeom>
            <a:noFill/>
          </p:spPr>
        </p:pic>
        <p:cxnSp>
          <p:nvCxnSpPr>
            <p:cNvPr id="10" name="直接连接符 9"/>
            <p:cNvCxnSpPr>
              <a:stCxn id="6" idx="2"/>
            </p:cNvCxnSpPr>
            <p:nvPr/>
          </p:nvCxnSpPr>
          <p:spPr>
            <a:xfrm rot="5400000">
              <a:off x="5998331" y="2255071"/>
              <a:ext cx="533416" cy="9993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1" name="直接连接符 10"/>
            <p:cNvCxnSpPr/>
            <p:nvPr/>
          </p:nvCxnSpPr>
          <p:spPr>
            <a:xfrm rot="16200000" flipV="1">
              <a:off x="4822033" y="2321711"/>
              <a:ext cx="785818" cy="571504"/>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2" name="直接连接符 11"/>
            <p:cNvCxnSpPr/>
            <p:nvPr/>
          </p:nvCxnSpPr>
          <p:spPr>
            <a:xfrm rot="5400000">
              <a:off x="5536413" y="3893347"/>
              <a:ext cx="428628" cy="214314"/>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3" name="直接连接符 12"/>
            <p:cNvCxnSpPr/>
            <p:nvPr/>
          </p:nvCxnSpPr>
          <p:spPr>
            <a:xfrm rot="16200000" flipH="1">
              <a:off x="6250793" y="3821909"/>
              <a:ext cx="500066" cy="428628"/>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4" name="直接连接符 13"/>
            <p:cNvCxnSpPr/>
            <p:nvPr/>
          </p:nvCxnSpPr>
          <p:spPr>
            <a:xfrm rot="10800000" flipV="1">
              <a:off x="4929190" y="1643048"/>
              <a:ext cx="785818" cy="1"/>
            </a:xfrm>
            <a:prstGeom prst="line">
              <a:avLst/>
            </a:prstGeom>
            <a:ln w="28575"/>
          </p:spPr>
          <p:style>
            <a:lnRef idx="1">
              <a:schemeClr val="accent4"/>
            </a:lnRef>
            <a:fillRef idx="0">
              <a:schemeClr val="accent4"/>
            </a:fillRef>
            <a:effectRef idx="0">
              <a:schemeClr val="accent4"/>
            </a:effectRef>
            <a:fontRef idx="minor">
              <a:schemeClr val="tx1"/>
            </a:fontRef>
          </p:style>
        </p:cxnSp>
      </p:grpSp>
      <p:sp>
        <p:nvSpPr>
          <p:cNvPr id="15" name="矩形 14"/>
          <p:cNvSpPr/>
          <p:nvPr/>
        </p:nvSpPr>
        <p:spPr>
          <a:xfrm>
            <a:off x="914399" y="4508500"/>
            <a:ext cx="3083405" cy="762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i="1" dirty="0" smtClean="0">
                <a:latin typeface="Arial" pitchFamily="34" charset="0"/>
                <a:cs typeface="Arial" pitchFamily="34" charset="0"/>
              </a:rPr>
              <a:t>G</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V</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dirty="0" smtClean="0">
                <a:latin typeface="Arial" pitchFamily="34" charset="0"/>
                <a:cs typeface="Arial" pitchFamily="34" charset="0"/>
              </a:rPr>
              <a:t>, C, </a:t>
            </a:r>
            <a:r>
              <a:rPr lang="en-US" altLang="zh-CN" sz="3200" i="1" dirty="0" smtClean="0">
                <a:latin typeface="Arial" pitchFamily="34" charset="0"/>
                <a:cs typeface="Arial" pitchFamily="34" charset="0"/>
              </a:rPr>
              <a:t>X</a:t>
            </a:r>
            <a:r>
              <a:rPr lang="en-US" altLang="zh-CN" sz="3200" dirty="0" smtClean="0">
                <a:latin typeface="Arial" pitchFamily="34" charset="0"/>
                <a:cs typeface="Arial" pitchFamily="34" charset="0"/>
              </a:rPr>
              <a:t>)</a:t>
            </a:r>
            <a:endParaRPr lang="zh-CN" altLang="en-US" sz="3200" dirty="0">
              <a:latin typeface="Arial" pitchFamily="34" charset="0"/>
              <a:cs typeface="Arial" pitchFamily="34" charset="0"/>
            </a:endParaRPr>
          </a:p>
        </p:txBody>
      </p:sp>
      <p:sp>
        <p:nvSpPr>
          <p:cNvPr id="21" name="椭圆 20"/>
          <p:cNvSpPr/>
          <p:nvPr/>
        </p:nvSpPr>
        <p:spPr>
          <a:xfrm>
            <a:off x="2514601" y="2286001"/>
            <a:ext cx="941071" cy="84683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标注 24"/>
          <p:cNvSpPr/>
          <p:nvPr/>
        </p:nvSpPr>
        <p:spPr>
          <a:xfrm>
            <a:off x="4495801" y="2382395"/>
            <a:ext cx="3588740" cy="838200"/>
          </a:xfrm>
          <a:prstGeom prst="wedgeRectCallout">
            <a:avLst>
              <a:gd name="adj1" fmla="val -77333"/>
              <a:gd name="adj2" fmla="val -16891"/>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smtClean="0">
                <a:solidFill>
                  <a:schemeClr val="bg2">
                    <a:lumMod val="25000"/>
                  </a:schemeClr>
                </a:solidFill>
                <a:latin typeface="Arial" pitchFamily="34" charset="0"/>
                <a:ea typeface="Verdana" pitchFamily="34" charset="0"/>
                <a:cs typeface="Arial" pitchFamily="34" charset="0"/>
              </a:rPr>
              <a:t>Attributes: x</a:t>
            </a:r>
            <a:r>
              <a:rPr lang="en-US" altLang="zh-CN" sz="2400" b="1" i="1" baseline="-25000" dirty="0" smtClean="0">
                <a:solidFill>
                  <a:schemeClr val="bg2">
                    <a:lumMod val="25000"/>
                  </a:schemeClr>
                </a:solidFill>
                <a:latin typeface="Times New Roman"/>
                <a:ea typeface="Verdana" pitchFamily="34" charset="0"/>
                <a:cs typeface="Times New Roman"/>
              </a:rPr>
              <a:t>i</a:t>
            </a:r>
            <a:endParaRPr lang="en-US" altLang="zh-CN" sz="2400" b="1" dirty="0" smtClean="0">
              <a:solidFill>
                <a:schemeClr val="bg2">
                  <a:lumMod val="25000"/>
                </a:schemeClr>
              </a:solidFill>
              <a:latin typeface="Arial" pitchFamily="34" charset="0"/>
              <a:ea typeface="Verdana" pitchFamily="34" charset="0"/>
              <a:cs typeface="Arial" pitchFamily="34" charset="0"/>
            </a:endParaRPr>
          </a:p>
          <a:p>
            <a:r>
              <a:rPr lang="en-US" altLang="zh-CN" sz="2000" dirty="0" smtClean="0">
                <a:solidFill>
                  <a:schemeClr val="bg2">
                    <a:lumMod val="25000"/>
                  </a:schemeClr>
                </a:solidFill>
                <a:latin typeface="Arial" pitchFamily="34" charset="0"/>
                <a:ea typeface="Verdana" pitchFamily="34" charset="0"/>
                <a:cs typeface="Arial" pitchFamily="34" charset="0"/>
              </a:rPr>
              <a:t> - location, gender, age, etc.</a:t>
            </a:r>
            <a:endParaRPr lang="zh-CN" altLang="en-US" sz="2000" dirty="0" smtClean="0">
              <a:solidFill>
                <a:schemeClr val="bg2">
                  <a:lumMod val="25000"/>
                </a:schemeClr>
              </a:solidFill>
              <a:latin typeface="Arial" pitchFamily="34" charset="0"/>
              <a:ea typeface="Verdana" pitchFamily="34" charset="0"/>
              <a:cs typeface="Arial" pitchFamily="34" charset="0"/>
            </a:endParaRPr>
          </a:p>
        </p:txBody>
      </p:sp>
      <p:sp>
        <p:nvSpPr>
          <p:cNvPr id="28" name="矩形标注 27"/>
          <p:cNvSpPr/>
          <p:nvPr/>
        </p:nvSpPr>
        <p:spPr>
          <a:xfrm>
            <a:off x="4495800" y="3352800"/>
            <a:ext cx="3581400" cy="838200"/>
          </a:xfrm>
          <a:prstGeom prst="wedgeRectCallout">
            <a:avLst>
              <a:gd name="adj1" fmla="val -79185"/>
              <a:gd name="adj2" fmla="val -72799"/>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000" b="1" dirty="0" smtClean="0">
                <a:solidFill>
                  <a:srgbClr val="0000CC"/>
                </a:solidFill>
                <a:latin typeface="Arial" pitchFamily="34" charset="0"/>
                <a:ea typeface="Verdana" pitchFamily="34" charset="0"/>
                <a:cs typeface="Arial" pitchFamily="34" charset="0"/>
              </a:rPr>
              <a:t>Action/Status: </a:t>
            </a:r>
            <a:r>
              <a:rPr lang="en-US" altLang="zh-CN" sz="2000" b="1" i="1" dirty="0" err="1" smtClean="0">
                <a:solidFill>
                  <a:srgbClr val="0000CC"/>
                </a:solidFill>
                <a:latin typeface="Times New Roman"/>
                <a:ea typeface="Verdana" pitchFamily="34" charset="0"/>
                <a:cs typeface="Times New Roman"/>
              </a:rPr>
              <a:t>y</a:t>
            </a:r>
            <a:r>
              <a:rPr lang="en-US" altLang="zh-CN" sz="2000" b="1" i="1" baseline="-25000" dirty="0" err="1" smtClean="0">
                <a:solidFill>
                  <a:srgbClr val="0000CC"/>
                </a:solidFill>
                <a:latin typeface="Times New Roman"/>
                <a:ea typeface="Verdana" pitchFamily="34" charset="0"/>
                <a:cs typeface="Times New Roman"/>
              </a:rPr>
              <a:t>i</a:t>
            </a:r>
            <a:r>
              <a:rPr lang="en-US" altLang="zh-CN" sz="2000" b="1" i="1" dirty="0" smtClean="0">
                <a:solidFill>
                  <a:srgbClr val="0000CC"/>
                </a:solidFill>
                <a:latin typeface="Times New Roman"/>
                <a:ea typeface="Verdana" pitchFamily="34" charset="0"/>
                <a:cs typeface="Times New Roman"/>
              </a:rPr>
              <a:t> </a:t>
            </a:r>
          </a:p>
          <a:p>
            <a:r>
              <a:rPr lang="en-US" altLang="zh-CN" sz="2400" dirty="0" smtClean="0">
                <a:solidFill>
                  <a:schemeClr val="tx1"/>
                </a:solidFill>
                <a:latin typeface="Times New Roman"/>
                <a:ea typeface="Verdana" pitchFamily="34" charset="0"/>
                <a:cs typeface="Times New Roman"/>
              </a:rPr>
              <a:t>- e.g., “Love Obama”</a:t>
            </a:r>
            <a:endParaRPr lang="zh-CN" altLang="en-US" sz="2400" baseline="-25000" dirty="0" smtClean="0">
              <a:solidFill>
                <a:schemeClr val="tx1"/>
              </a:solidFill>
              <a:latin typeface="Times New Roman"/>
              <a:ea typeface="Verdana" pitchFamily="34" charset="0"/>
              <a:cs typeface="Times New Roman"/>
            </a:endParaRPr>
          </a:p>
        </p:txBody>
      </p:sp>
      <p:sp>
        <p:nvSpPr>
          <p:cNvPr id="31" name="TextBox 30"/>
          <p:cNvSpPr txBox="1"/>
          <p:nvPr/>
        </p:nvSpPr>
        <p:spPr>
          <a:xfrm>
            <a:off x="1676399" y="914431"/>
            <a:ext cx="1143000" cy="380999"/>
          </a:xfrm>
          <a:prstGeom prst="rect">
            <a:avLst/>
          </a:prstGeom>
          <a:noFill/>
          <a:ln>
            <a:solidFill>
              <a:srgbClr val="0000CC"/>
            </a:solidFill>
          </a:ln>
        </p:spPr>
        <p:txBody>
          <a:bodyPr wrap="square" rtlCol="0" anchor="ctr">
            <a:noAutofit/>
          </a:bodyPr>
          <a:lstStyle/>
          <a:p>
            <a:r>
              <a:rPr lang="en-US" altLang="zh-CN" sz="2000" dirty="0" smtClean="0"/>
              <a:t>Time </a:t>
            </a:r>
            <a:r>
              <a:rPr lang="en-US" altLang="zh-CN" sz="2000" i="1" dirty="0" smtClean="0"/>
              <a:t>t</a:t>
            </a:r>
            <a:endParaRPr lang="zh-CN" altLang="en-US" sz="2000" i="1" dirty="0"/>
          </a:p>
        </p:txBody>
      </p:sp>
      <p:cxnSp>
        <p:nvCxnSpPr>
          <p:cNvPr id="33" name="直接箭头连接符 32"/>
          <p:cNvCxnSpPr/>
          <p:nvPr/>
        </p:nvCxnSpPr>
        <p:spPr>
          <a:xfrm>
            <a:off x="380999" y="2819400"/>
            <a:ext cx="2133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71487" y="2438401"/>
            <a:ext cx="1714512" cy="369332"/>
          </a:xfrm>
          <a:prstGeom prst="rect">
            <a:avLst/>
          </a:prstGeom>
        </p:spPr>
        <p:txBody>
          <a:bodyPr wrap="square">
            <a:spAutoFit/>
          </a:bodyPr>
          <a:lstStyle/>
          <a:p>
            <a:r>
              <a:rPr lang="en-US" altLang="zh-CN" dirty="0" smtClean="0"/>
              <a:t>Time </a:t>
            </a:r>
            <a:r>
              <a:rPr lang="en-US" altLang="zh-CN" i="1" dirty="0" smtClean="0"/>
              <a:t>t-1, t-2…</a:t>
            </a:r>
            <a:endParaRPr lang="zh-CN" altLang="en-US" i="1" dirty="0"/>
          </a:p>
        </p:txBody>
      </p:sp>
      <p:sp>
        <p:nvSpPr>
          <p:cNvPr id="32" name="矩形标注 24"/>
          <p:cNvSpPr/>
          <p:nvPr/>
        </p:nvSpPr>
        <p:spPr>
          <a:xfrm>
            <a:off x="4488461" y="1182635"/>
            <a:ext cx="3588740" cy="1020490"/>
          </a:xfrm>
          <a:prstGeom prst="wedgeRectCallout">
            <a:avLst>
              <a:gd name="adj1" fmla="val -80398"/>
              <a:gd name="adj2" fmla="val 52179"/>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smtClean="0">
                <a:solidFill>
                  <a:schemeClr val="bg2">
                    <a:lumMod val="25000"/>
                  </a:schemeClr>
                </a:solidFill>
                <a:latin typeface="Arial" pitchFamily="34" charset="0"/>
                <a:ea typeface="Verdana" pitchFamily="34" charset="0"/>
                <a:cs typeface="Arial" pitchFamily="34" charset="0"/>
              </a:rPr>
              <a:t>Node/user: </a:t>
            </a:r>
            <a:r>
              <a:rPr lang="en-US" altLang="zh-CN" sz="2400" b="1" i="1" dirty="0" smtClean="0">
                <a:solidFill>
                  <a:schemeClr val="bg2">
                    <a:lumMod val="25000"/>
                  </a:schemeClr>
                </a:solidFill>
                <a:latin typeface="Times New Roman"/>
                <a:ea typeface="Verdana" pitchFamily="34" charset="0"/>
                <a:cs typeface="Times New Roman"/>
              </a:rPr>
              <a:t>v</a:t>
            </a:r>
            <a:r>
              <a:rPr lang="en-US" altLang="zh-CN" sz="2400" b="1" i="1" baseline="-25000" dirty="0" smtClean="0">
                <a:solidFill>
                  <a:schemeClr val="bg2">
                    <a:lumMod val="25000"/>
                  </a:schemeClr>
                </a:solidFill>
                <a:latin typeface="Times New Roman"/>
                <a:ea typeface="Verdana" pitchFamily="34" charset="0"/>
                <a:cs typeface="Times New Roman"/>
              </a:rPr>
              <a:t>i</a:t>
            </a:r>
          </a:p>
          <a:p>
            <a:r>
              <a:rPr lang="en-US" altLang="zh-CN" sz="2400" b="1" dirty="0" smtClean="0">
                <a:solidFill>
                  <a:schemeClr val="bg2">
                    <a:lumMod val="25000"/>
                  </a:schemeClr>
                </a:solidFill>
                <a:latin typeface="Arial" pitchFamily="34" charset="0"/>
                <a:ea typeface="Verdana" pitchFamily="34" charset="0"/>
                <a:cs typeface="Arial" pitchFamily="34" charset="0"/>
              </a:rPr>
              <a:t>User Group: </a:t>
            </a:r>
            <a:r>
              <a:rPr lang="en-US" altLang="zh-CN" sz="2400" i="1" dirty="0" err="1" smtClean="0">
                <a:solidFill>
                  <a:schemeClr val="bg2">
                    <a:lumMod val="25000"/>
                  </a:schemeClr>
                </a:solidFill>
                <a:latin typeface="Times New Roman"/>
                <a:ea typeface="Verdana" pitchFamily="34" charset="0"/>
                <a:cs typeface="Times New Roman"/>
              </a:rPr>
              <a:t>c</a:t>
            </a:r>
            <a:r>
              <a:rPr lang="en-US" altLang="zh-CN" sz="2400" i="1" baseline="-25000" dirty="0" err="1" smtClean="0">
                <a:solidFill>
                  <a:schemeClr val="bg2">
                    <a:lumMod val="25000"/>
                  </a:schemeClr>
                </a:solidFill>
                <a:latin typeface="Times New Roman"/>
                <a:ea typeface="Verdana" pitchFamily="34" charset="0"/>
                <a:cs typeface="Times New Roman"/>
              </a:rPr>
              <a:t>ij</a:t>
            </a:r>
            <a:endParaRPr lang="en-US" altLang="zh-CN" sz="2400" b="1" dirty="0" smtClean="0">
              <a:solidFill>
                <a:schemeClr val="bg2">
                  <a:lumMod val="25000"/>
                </a:schemeClr>
              </a:solidFill>
              <a:latin typeface="Arial" pitchFamily="34" charset="0"/>
              <a:ea typeface="Verdana"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997420451"/>
              </p:ext>
            </p:extLst>
          </p:nvPr>
        </p:nvGraphicFramePr>
        <p:xfrm>
          <a:off x="1070809" y="5266311"/>
          <a:ext cx="2926995" cy="599505"/>
        </p:xfrm>
        <a:graphic>
          <a:graphicData uri="http://schemas.openxmlformats.org/presentationml/2006/ole">
            <mc:AlternateContent xmlns:mc="http://schemas.openxmlformats.org/markup-compatibility/2006">
              <mc:Choice xmlns:v="urn:schemas-microsoft-com:vml" Requires="v">
                <p:oleObj spid="_x0000_s1200" name="Equation" r:id="rId10" imgW="1054100" imgH="215900" progId="Equation.DSMT4">
                  <p:embed/>
                </p:oleObj>
              </mc:Choice>
              <mc:Fallback>
                <p:oleObj name="Equation" r:id="rId10" imgW="1054100" imgH="215900" progId="Equation.DSMT4">
                  <p:embed/>
                  <p:pic>
                    <p:nvPicPr>
                      <p:cNvPr id="0" name=""/>
                      <p:cNvPicPr/>
                      <p:nvPr/>
                    </p:nvPicPr>
                    <p:blipFill>
                      <a:blip r:embed="rId11"/>
                      <a:stretch>
                        <a:fillRect/>
                      </a:stretch>
                    </p:blipFill>
                    <p:spPr>
                      <a:xfrm>
                        <a:off x="1070809" y="5266311"/>
                        <a:ext cx="2926995" cy="599505"/>
                      </a:xfrm>
                      <a:prstGeom prst="rect">
                        <a:avLst/>
                      </a:prstGeom>
                    </p:spPr>
                  </p:pic>
                </p:oleObj>
              </mc:Fallback>
            </mc:AlternateContent>
          </a:graphicData>
        </a:graphic>
      </p:graphicFrame>
      <p:sp>
        <p:nvSpPr>
          <p:cNvPr id="36" name="TextBox 35"/>
          <p:cNvSpPr txBox="1"/>
          <p:nvPr/>
        </p:nvSpPr>
        <p:spPr>
          <a:xfrm>
            <a:off x="1261309" y="5809237"/>
            <a:ext cx="7822616" cy="461665"/>
          </a:xfrm>
          <a:prstGeom prst="rect">
            <a:avLst/>
          </a:prstGeom>
          <a:noFill/>
        </p:spPr>
        <p:txBody>
          <a:bodyPr wrap="square" rtlCol="0">
            <a:spAutoFit/>
          </a:bodyPr>
          <a:lstStyle/>
          <a:p>
            <a:r>
              <a:rPr lang="en-US" altLang="zh-CN" sz="2400" dirty="0" smtClean="0">
                <a:latin typeface="Times New Roman"/>
                <a:cs typeface="Times New Roman"/>
              </a:rPr>
              <a:t>— each (</a:t>
            </a:r>
            <a:r>
              <a:rPr lang="en-US" altLang="zh-CN" sz="2400" i="1" dirty="0" smtClean="0">
                <a:latin typeface="Times New Roman"/>
                <a:cs typeface="Times New Roman"/>
              </a:rPr>
              <a:t>a</a:t>
            </a:r>
            <a:r>
              <a:rPr lang="en-US" altLang="zh-CN" sz="2400" dirty="0" smtClean="0">
                <a:latin typeface="Times New Roman"/>
                <a:cs typeface="Times New Roman"/>
              </a:rPr>
              <a:t>, </a:t>
            </a:r>
            <a:r>
              <a:rPr lang="en-US" altLang="zh-CN" sz="2400" i="1" dirty="0" smtClean="0">
                <a:latin typeface="Times New Roman"/>
                <a:cs typeface="Times New Roman"/>
              </a:rPr>
              <a:t>v</a:t>
            </a:r>
            <a:r>
              <a:rPr lang="en-US" altLang="zh-CN" sz="2400" i="1" baseline="-25000" dirty="0" smtClean="0">
                <a:latin typeface="Times New Roman"/>
                <a:cs typeface="Times New Roman"/>
              </a:rPr>
              <a:t>i</a:t>
            </a:r>
            <a:r>
              <a:rPr lang="en-US" altLang="zh-CN" sz="2400" dirty="0" smtClean="0">
                <a:latin typeface="Times New Roman"/>
                <a:cs typeface="Times New Roman"/>
              </a:rPr>
              <a:t>, </a:t>
            </a:r>
            <a:r>
              <a:rPr lang="en-US" altLang="zh-CN" sz="2400" i="1" dirty="0" smtClean="0">
                <a:latin typeface="Times New Roman"/>
                <a:cs typeface="Times New Roman"/>
              </a:rPr>
              <a:t>t</a:t>
            </a:r>
            <a:r>
              <a:rPr lang="en-US" altLang="zh-CN" sz="2400" dirty="0" smtClean="0">
                <a:latin typeface="Times New Roman"/>
                <a:cs typeface="Times New Roman"/>
              </a:rPr>
              <a:t>) represents </a:t>
            </a:r>
            <a:r>
              <a:rPr lang="en-US" altLang="zh-CN" sz="2400" dirty="0">
                <a:latin typeface="Times New Roman"/>
                <a:cs typeface="Times New Roman"/>
              </a:rPr>
              <a:t>user </a:t>
            </a:r>
            <a:r>
              <a:rPr lang="en-US" altLang="zh-CN" sz="2400" i="1" dirty="0">
                <a:latin typeface="Times New Roman"/>
                <a:cs typeface="Times New Roman"/>
              </a:rPr>
              <a:t>v</a:t>
            </a:r>
            <a:r>
              <a:rPr lang="en-US" altLang="zh-CN" sz="2400" i="1" baseline="-25000" dirty="0">
                <a:latin typeface="Times New Roman"/>
                <a:cs typeface="Times New Roman"/>
              </a:rPr>
              <a:t>i</a:t>
            </a:r>
            <a:r>
              <a:rPr lang="en-US" altLang="zh-CN" sz="2400" dirty="0">
                <a:latin typeface="Times New Roman"/>
                <a:cs typeface="Times New Roman"/>
              </a:rPr>
              <a:t> performed </a:t>
            </a:r>
            <a:r>
              <a:rPr lang="en-US" altLang="zh-CN" sz="2400" dirty="0" smtClean="0">
                <a:latin typeface="Times New Roman"/>
                <a:cs typeface="Times New Roman"/>
              </a:rPr>
              <a:t>action </a:t>
            </a:r>
            <a:r>
              <a:rPr lang="en-US" altLang="zh-CN" sz="2400" i="1" dirty="0" smtClean="0">
                <a:latin typeface="Times New Roman"/>
                <a:cs typeface="Times New Roman"/>
              </a:rPr>
              <a:t>a</a:t>
            </a:r>
            <a:r>
              <a:rPr lang="en-US" altLang="zh-CN" sz="2400" dirty="0" smtClean="0">
                <a:latin typeface="Times New Roman"/>
                <a:cs typeface="Times New Roman"/>
              </a:rPr>
              <a:t> at time </a:t>
            </a:r>
            <a:r>
              <a:rPr lang="en-US" altLang="zh-CN" sz="2400" i="1" dirty="0" smtClean="0">
                <a:latin typeface="Times New Roman"/>
                <a:cs typeface="Times New Roman"/>
              </a:rPr>
              <a:t>t</a:t>
            </a:r>
          </a:p>
        </p:txBody>
      </p:sp>
    </p:spTree>
    <p:custDataLst>
      <p:tags r:id="rId2"/>
    </p:custDataLst>
    <p:extLst>
      <p:ext uri="{BB962C8B-B14F-4D97-AF65-F5344CB8AC3E}">
        <p14:creationId xmlns:p14="http://schemas.microsoft.com/office/powerpoint/2010/main" val="3739811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Conformity Definition</a:t>
            </a:r>
            <a:endParaRPr lang="en-US" dirty="0"/>
          </a:p>
        </p:txBody>
      </p:sp>
      <p:sp>
        <p:nvSpPr>
          <p:cNvPr id="3" name="Content Placeholder 2"/>
          <p:cNvSpPr>
            <a:spLocks noGrp="1"/>
          </p:cNvSpPr>
          <p:nvPr>
            <p:ph idx="1"/>
          </p:nvPr>
        </p:nvSpPr>
        <p:spPr>
          <a:xfrm>
            <a:off x="323861" y="1682749"/>
            <a:ext cx="8436219" cy="4443413"/>
          </a:xfrm>
        </p:spPr>
        <p:txBody>
          <a:bodyPr/>
          <a:lstStyle/>
          <a:p>
            <a:r>
              <a:rPr lang="en-US" dirty="0" smtClean="0"/>
              <a:t>Three </a:t>
            </a:r>
            <a:r>
              <a:rPr lang="en-US" dirty="0"/>
              <a:t>levels of conformities</a:t>
            </a:r>
          </a:p>
          <a:p>
            <a:pPr lvl="1"/>
            <a:r>
              <a:rPr lang="en-US" dirty="0" smtClean="0">
                <a:solidFill>
                  <a:srgbClr val="0000FF"/>
                </a:solidFill>
              </a:rPr>
              <a:t>Individual </a:t>
            </a:r>
            <a:r>
              <a:rPr lang="en-US" dirty="0" smtClean="0"/>
              <a:t>conformity</a:t>
            </a:r>
          </a:p>
          <a:p>
            <a:pPr lvl="1"/>
            <a:r>
              <a:rPr lang="en-US" dirty="0" smtClean="0">
                <a:solidFill>
                  <a:srgbClr val="0000FF"/>
                </a:solidFill>
              </a:rPr>
              <a:t>Peer </a:t>
            </a:r>
            <a:r>
              <a:rPr lang="en-US" dirty="0" smtClean="0"/>
              <a:t>conformity</a:t>
            </a:r>
          </a:p>
          <a:p>
            <a:pPr lvl="1"/>
            <a:r>
              <a:rPr lang="en-US" dirty="0" smtClean="0">
                <a:solidFill>
                  <a:srgbClr val="0000FF"/>
                </a:solidFill>
              </a:rPr>
              <a:t>Group</a:t>
            </a:r>
            <a:r>
              <a:rPr lang="en-US" dirty="0" smtClean="0"/>
              <a:t> conformity</a:t>
            </a:r>
            <a:endParaRPr lang="en-US" dirty="0"/>
          </a:p>
        </p:txBody>
      </p:sp>
    </p:spTree>
    <p:extLst>
      <p:ext uri="{BB962C8B-B14F-4D97-AF65-F5344CB8AC3E}">
        <p14:creationId xmlns:p14="http://schemas.microsoft.com/office/powerpoint/2010/main" val="22651838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a:t>
            </a:r>
            <a:r>
              <a:rPr lang="en-US" dirty="0" smtClean="0"/>
              <a:t>Conformity</a:t>
            </a:r>
            <a:endParaRPr lang="en-US" dirty="0"/>
          </a:p>
        </p:txBody>
      </p:sp>
      <p:sp>
        <p:nvSpPr>
          <p:cNvPr id="3" name="Content Placeholder 2"/>
          <p:cNvSpPr>
            <a:spLocks noGrp="1"/>
          </p:cNvSpPr>
          <p:nvPr>
            <p:ph idx="1"/>
          </p:nvPr>
        </p:nvSpPr>
        <p:spPr/>
        <p:txBody>
          <a:bodyPr/>
          <a:lstStyle/>
          <a:p>
            <a:r>
              <a:rPr lang="en-US" sz="2400" dirty="0"/>
              <a:t>The </a:t>
            </a:r>
            <a:r>
              <a:rPr lang="en-US" sz="2400" dirty="0">
                <a:solidFill>
                  <a:srgbClr val="FF0000"/>
                </a:solidFill>
              </a:rPr>
              <a:t>individual </a:t>
            </a:r>
            <a:r>
              <a:rPr lang="en-US" sz="2400" dirty="0" smtClean="0">
                <a:solidFill>
                  <a:srgbClr val="FF0000"/>
                </a:solidFill>
              </a:rPr>
              <a:t>conformity</a:t>
            </a:r>
            <a:r>
              <a:rPr lang="en-US" sz="2400" dirty="0"/>
              <a:t> represents how easily user </a:t>
            </a:r>
            <a:r>
              <a:rPr lang="en-US" sz="2400" i="1" dirty="0">
                <a:latin typeface="Times New Roman"/>
                <a:cs typeface="Times New Roman"/>
              </a:rPr>
              <a:t>v</a:t>
            </a:r>
            <a:r>
              <a:rPr lang="en-US" sz="2400" dirty="0"/>
              <a:t>’s behavior conforms to </a:t>
            </a:r>
            <a:r>
              <a:rPr lang="en-US" sz="2400" dirty="0" smtClean="0"/>
              <a:t>her friends</a:t>
            </a:r>
            <a:endParaRPr lang="en-US" sz="2400" dirty="0"/>
          </a:p>
        </p:txBody>
      </p:sp>
      <p:pic>
        <p:nvPicPr>
          <p:cNvPr id="4" name="Picture 3" descr="Screen Shot 2013-05-30 at 1.01.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52" y="3815840"/>
            <a:ext cx="7174523" cy="989329"/>
          </a:xfrm>
          <a:prstGeom prst="rect">
            <a:avLst/>
          </a:prstGeom>
        </p:spPr>
      </p:pic>
      <p:cxnSp>
        <p:nvCxnSpPr>
          <p:cNvPr id="5" name="直接箭头连接符 17"/>
          <p:cNvCxnSpPr>
            <a:stCxn id="11" idx="2"/>
            <a:endCxn id="6" idx="0"/>
          </p:cNvCxnSpPr>
          <p:nvPr/>
        </p:nvCxnSpPr>
        <p:spPr bwMode="auto">
          <a:xfrm>
            <a:off x="5150862" y="4730240"/>
            <a:ext cx="263337" cy="362599"/>
          </a:xfrm>
          <a:prstGeom prst="straightConnector1">
            <a:avLst/>
          </a:prstGeom>
          <a:noFill/>
          <a:ln w="19050" cap="flat" cmpd="sng" algn="ctr">
            <a:solidFill>
              <a:srgbClr val="0000CC"/>
            </a:solidFill>
            <a:prstDash val="solid"/>
            <a:round/>
            <a:headEnd type="none" w="med" len="med"/>
            <a:tailEnd type="arrow"/>
          </a:ln>
          <a:effectLst/>
        </p:spPr>
      </p:cxnSp>
      <p:sp>
        <p:nvSpPr>
          <p:cNvPr id="6" name="TextBox 5"/>
          <p:cNvSpPr txBox="1"/>
          <p:nvPr/>
        </p:nvSpPr>
        <p:spPr>
          <a:xfrm>
            <a:off x="4264255" y="5092839"/>
            <a:ext cx="2299887" cy="348109"/>
          </a:xfrm>
          <a:prstGeom prst="rect">
            <a:avLst/>
          </a:prstGeom>
          <a:noFill/>
          <a:ln>
            <a:noFill/>
          </a:ln>
        </p:spPr>
        <p:txBody>
          <a:bodyPr wrap="square" rtlCol="0">
            <a:spAutoFit/>
          </a:bodyPr>
          <a:lstStyle/>
          <a:p>
            <a:pPr>
              <a:buNone/>
            </a:pPr>
            <a:r>
              <a:rPr lang="en-US" altLang="zh-CN" sz="1662" b="1" i="1" dirty="0">
                <a:solidFill>
                  <a:srgbClr val="000090"/>
                </a:solidFill>
              </a:rPr>
              <a:t>All actions by user v</a:t>
            </a:r>
            <a:endParaRPr lang="zh-CN" altLang="en-US" sz="1662" b="1" i="1" dirty="0">
              <a:solidFill>
                <a:srgbClr val="000090"/>
              </a:solidFill>
            </a:endParaRPr>
          </a:p>
        </p:txBody>
      </p:sp>
      <p:cxnSp>
        <p:nvCxnSpPr>
          <p:cNvPr id="7" name="直接箭头连接符 17"/>
          <p:cNvCxnSpPr>
            <a:stCxn id="13" idx="0"/>
            <a:endCxn id="8" idx="2"/>
          </p:cNvCxnSpPr>
          <p:nvPr/>
        </p:nvCxnSpPr>
        <p:spPr bwMode="auto">
          <a:xfrm flipV="1">
            <a:off x="2730134" y="3609266"/>
            <a:ext cx="659165" cy="441036"/>
          </a:xfrm>
          <a:prstGeom prst="straightConnector1">
            <a:avLst/>
          </a:prstGeom>
          <a:noFill/>
          <a:ln w="19050" cap="flat" cmpd="sng" algn="ctr">
            <a:solidFill>
              <a:srgbClr val="0000CC"/>
            </a:solidFill>
            <a:prstDash val="solid"/>
            <a:round/>
            <a:headEnd type="none" w="med" len="med"/>
            <a:tailEnd type="arrow"/>
          </a:ln>
          <a:effectLst/>
        </p:spPr>
      </p:cxnSp>
      <p:sp>
        <p:nvSpPr>
          <p:cNvPr id="8" name="TextBox 7"/>
          <p:cNvSpPr txBox="1"/>
          <p:nvPr/>
        </p:nvSpPr>
        <p:spPr>
          <a:xfrm>
            <a:off x="1881003" y="3005383"/>
            <a:ext cx="3016591" cy="603883"/>
          </a:xfrm>
          <a:prstGeom prst="rect">
            <a:avLst/>
          </a:prstGeom>
          <a:noFill/>
          <a:ln>
            <a:noFill/>
          </a:ln>
        </p:spPr>
        <p:txBody>
          <a:bodyPr wrap="square" rtlCol="0">
            <a:spAutoFit/>
          </a:bodyPr>
          <a:lstStyle/>
          <a:p>
            <a:pPr>
              <a:buNone/>
            </a:pPr>
            <a:r>
              <a:rPr lang="en-US" altLang="zh-CN" sz="1662" b="1" i="1" dirty="0">
                <a:solidFill>
                  <a:srgbClr val="000090"/>
                </a:solidFill>
              </a:rPr>
              <a:t>A specific action performed by user </a:t>
            </a:r>
            <a:r>
              <a:rPr lang="en-US" altLang="zh-CN" sz="1662" b="1" i="1" dirty="0">
                <a:solidFill>
                  <a:srgbClr val="000090"/>
                </a:solidFill>
                <a:latin typeface="Times New Roman"/>
                <a:cs typeface="Times New Roman"/>
              </a:rPr>
              <a:t>v</a:t>
            </a:r>
            <a:r>
              <a:rPr lang="en-US" altLang="zh-CN" sz="1662" b="1" i="1" dirty="0">
                <a:solidFill>
                  <a:srgbClr val="000090"/>
                </a:solidFill>
              </a:rPr>
              <a:t> at time </a:t>
            </a:r>
            <a:r>
              <a:rPr lang="en-US" altLang="zh-CN" sz="1662" b="1" i="1" dirty="0">
                <a:solidFill>
                  <a:srgbClr val="000090"/>
                </a:solidFill>
                <a:latin typeface="Times New Roman"/>
                <a:cs typeface="Times New Roman"/>
              </a:rPr>
              <a:t>t</a:t>
            </a:r>
            <a:endParaRPr lang="zh-CN" altLang="en-US" sz="1662" b="1" i="1" dirty="0">
              <a:solidFill>
                <a:srgbClr val="000090"/>
              </a:solidFill>
              <a:latin typeface="Times New Roman"/>
              <a:cs typeface="Times New Roman"/>
            </a:endParaRPr>
          </a:p>
        </p:txBody>
      </p:sp>
      <p:sp>
        <p:nvSpPr>
          <p:cNvPr id="11" name="TextBox 10"/>
          <p:cNvSpPr txBox="1"/>
          <p:nvPr/>
        </p:nvSpPr>
        <p:spPr>
          <a:xfrm>
            <a:off x="4864379" y="4390271"/>
            <a:ext cx="572965"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3" name="TextBox 12"/>
          <p:cNvSpPr txBox="1"/>
          <p:nvPr/>
        </p:nvSpPr>
        <p:spPr>
          <a:xfrm>
            <a:off x="2301143" y="4050302"/>
            <a:ext cx="857982"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5" name="TextBox 14"/>
          <p:cNvSpPr txBox="1"/>
          <p:nvPr/>
        </p:nvSpPr>
        <p:spPr>
          <a:xfrm>
            <a:off x="4006397" y="4032717"/>
            <a:ext cx="4010478" cy="357554"/>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cxnSp>
        <p:nvCxnSpPr>
          <p:cNvPr id="16" name="直接箭头连接符 17"/>
          <p:cNvCxnSpPr>
            <a:stCxn id="15" idx="0"/>
            <a:endCxn id="17" idx="2"/>
          </p:cNvCxnSpPr>
          <p:nvPr/>
        </p:nvCxnSpPr>
        <p:spPr bwMode="auto">
          <a:xfrm flipV="1">
            <a:off x="6011636" y="3662227"/>
            <a:ext cx="790631" cy="370490"/>
          </a:xfrm>
          <a:prstGeom prst="straightConnector1">
            <a:avLst/>
          </a:prstGeom>
          <a:noFill/>
          <a:ln w="19050" cap="flat" cmpd="sng" algn="ctr">
            <a:solidFill>
              <a:srgbClr val="0000CC"/>
            </a:solidFill>
            <a:prstDash val="solid"/>
            <a:round/>
            <a:headEnd type="none" w="med" len="med"/>
            <a:tailEnd type="arrow"/>
          </a:ln>
          <a:effectLst/>
        </p:spPr>
      </p:cxnSp>
      <p:sp>
        <p:nvSpPr>
          <p:cNvPr id="17" name="TextBox 16"/>
          <p:cNvSpPr txBox="1"/>
          <p:nvPr/>
        </p:nvSpPr>
        <p:spPr>
          <a:xfrm>
            <a:off x="5000284" y="3037133"/>
            <a:ext cx="3603966" cy="625094"/>
          </a:xfrm>
          <a:prstGeom prst="rect">
            <a:avLst/>
          </a:prstGeom>
          <a:noFill/>
          <a:ln>
            <a:noFill/>
          </a:ln>
        </p:spPr>
        <p:txBody>
          <a:bodyPr wrap="square" rtlCol="0">
            <a:spAutoFit/>
          </a:bodyPr>
          <a:lstStyle/>
          <a:p>
            <a:pPr>
              <a:buNone/>
            </a:pPr>
            <a:r>
              <a:rPr lang="en-US" altLang="zh-CN" sz="1662" b="1" i="1" dirty="0" smtClean="0">
                <a:solidFill>
                  <a:srgbClr val="000090"/>
                </a:solidFill>
              </a:rPr>
              <a:t>Exists a friend v</a:t>
            </a:r>
            <a:r>
              <a:rPr lang="en-US" sz="1600" dirty="0">
                <a:solidFill>
                  <a:srgbClr val="000090"/>
                </a:solidFill>
              </a:rPr>
              <a:t>′</a:t>
            </a:r>
            <a:r>
              <a:rPr lang="en-US" altLang="zh-CN" sz="1662" b="1" i="1" dirty="0" smtClean="0">
                <a:solidFill>
                  <a:srgbClr val="000090"/>
                </a:solidFill>
              </a:rPr>
              <a:t> who performed the same action at time t’</a:t>
            </a:r>
            <a:r>
              <a:rPr lang="en-US" sz="1600" dirty="0" smtClean="0">
                <a:solidFill>
                  <a:srgbClr val="000090"/>
                </a:solidFill>
              </a:rPr>
              <a:t>′</a:t>
            </a:r>
            <a:endParaRPr lang="zh-CN" altLang="en-US" sz="1662" b="1" i="1" dirty="0">
              <a:solidFill>
                <a:srgbClr val="000090"/>
              </a:solidFill>
              <a:latin typeface="Times New Roman"/>
              <a:cs typeface="Times New Roman"/>
            </a:endParaRPr>
          </a:p>
        </p:txBody>
      </p:sp>
    </p:spTree>
    <p:extLst>
      <p:ext uri="{BB962C8B-B14F-4D97-AF65-F5344CB8AC3E}">
        <p14:creationId xmlns:p14="http://schemas.microsoft.com/office/powerpoint/2010/main" val="1839113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3" grpId="0" animBg="1"/>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3-05-30 at 1.02.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03" y="3955317"/>
            <a:ext cx="7165974" cy="773723"/>
          </a:xfrm>
          <a:prstGeom prst="rect">
            <a:avLst/>
          </a:prstGeom>
        </p:spPr>
      </p:pic>
      <p:sp>
        <p:nvSpPr>
          <p:cNvPr id="2" name="Title 1"/>
          <p:cNvSpPr>
            <a:spLocks noGrp="1"/>
          </p:cNvSpPr>
          <p:nvPr>
            <p:ph type="title"/>
          </p:nvPr>
        </p:nvSpPr>
        <p:spPr/>
        <p:txBody>
          <a:bodyPr/>
          <a:lstStyle/>
          <a:p>
            <a:r>
              <a:rPr lang="en-US" dirty="0" smtClean="0"/>
              <a:t>Peer Conformity</a:t>
            </a:r>
            <a:endParaRPr lang="en-US" dirty="0"/>
          </a:p>
        </p:txBody>
      </p:sp>
      <p:sp>
        <p:nvSpPr>
          <p:cNvPr id="3" name="Content Placeholder 2"/>
          <p:cNvSpPr>
            <a:spLocks noGrp="1"/>
          </p:cNvSpPr>
          <p:nvPr>
            <p:ph idx="1"/>
          </p:nvPr>
        </p:nvSpPr>
        <p:spPr/>
        <p:txBody>
          <a:bodyPr/>
          <a:lstStyle/>
          <a:p>
            <a:r>
              <a:rPr lang="en-US" sz="2400" dirty="0"/>
              <a:t>The </a:t>
            </a:r>
            <a:r>
              <a:rPr lang="en-US" sz="2400" dirty="0">
                <a:solidFill>
                  <a:srgbClr val="FF0000"/>
                </a:solidFill>
              </a:rPr>
              <a:t>peer </a:t>
            </a:r>
            <a:r>
              <a:rPr lang="en-US" sz="2400" dirty="0" smtClean="0">
                <a:solidFill>
                  <a:srgbClr val="FF0000"/>
                </a:solidFill>
              </a:rPr>
              <a:t>conformity</a:t>
            </a:r>
            <a:r>
              <a:rPr lang="en-US" sz="2400" dirty="0" smtClean="0"/>
              <a:t> represents how </a:t>
            </a:r>
            <a:r>
              <a:rPr lang="en-US" sz="2400" dirty="0"/>
              <a:t>likely the </a:t>
            </a:r>
            <a:r>
              <a:rPr lang="en-US" sz="2400" dirty="0" smtClean="0"/>
              <a:t>user </a:t>
            </a:r>
            <a:r>
              <a:rPr lang="en-US" sz="2400" i="1" dirty="0" smtClean="0">
                <a:latin typeface="Times New Roman"/>
                <a:cs typeface="Times New Roman"/>
              </a:rPr>
              <a:t>v</a:t>
            </a:r>
            <a:r>
              <a:rPr lang="en-US" sz="2400" dirty="0" smtClean="0"/>
              <a:t>’s </a:t>
            </a:r>
            <a:r>
              <a:rPr lang="en-US" sz="2400" dirty="0"/>
              <a:t>behavior is influenced by one particular friend </a:t>
            </a:r>
            <a:r>
              <a:rPr lang="en-US" sz="2400" i="1" dirty="0">
                <a:latin typeface="Times New Roman"/>
                <a:cs typeface="Times New Roman"/>
              </a:rPr>
              <a:t>v</a:t>
            </a:r>
            <a:r>
              <a:rPr lang="en-US" sz="2400" i="1" dirty="0" smtClean="0">
                <a:latin typeface="Times New Roman"/>
                <a:cs typeface="Times New Roman"/>
              </a:rPr>
              <a:t>′</a:t>
            </a:r>
            <a:endParaRPr lang="en-US" sz="2400" i="1" dirty="0">
              <a:latin typeface="Times New Roman"/>
              <a:cs typeface="Times New Roman"/>
            </a:endParaRPr>
          </a:p>
        </p:txBody>
      </p:sp>
      <p:cxnSp>
        <p:nvCxnSpPr>
          <p:cNvPr id="5" name="直接箭头连接符 17"/>
          <p:cNvCxnSpPr>
            <a:stCxn id="11" idx="2"/>
            <a:endCxn id="6" idx="0"/>
          </p:cNvCxnSpPr>
          <p:nvPr/>
        </p:nvCxnSpPr>
        <p:spPr bwMode="auto">
          <a:xfrm>
            <a:off x="5150862" y="4714631"/>
            <a:ext cx="263337" cy="362599"/>
          </a:xfrm>
          <a:prstGeom prst="straightConnector1">
            <a:avLst/>
          </a:prstGeom>
          <a:noFill/>
          <a:ln w="19050" cap="flat" cmpd="sng" algn="ctr">
            <a:solidFill>
              <a:srgbClr val="0000CC"/>
            </a:solidFill>
            <a:prstDash val="solid"/>
            <a:round/>
            <a:headEnd type="none" w="med" len="med"/>
            <a:tailEnd type="arrow"/>
          </a:ln>
          <a:effectLst/>
        </p:spPr>
      </p:cxnSp>
      <p:sp>
        <p:nvSpPr>
          <p:cNvPr id="6" name="TextBox 5"/>
          <p:cNvSpPr txBox="1"/>
          <p:nvPr/>
        </p:nvSpPr>
        <p:spPr>
          <a:xfrm>
            <a:off x="4264255" y="5077230"/>
            <a:ext cx="2299887" cy="348095"/>
          </a:xfrm>
          <a:prstGeom prst="rect">
            <a:avLst/>
          </a:prstGeom>
          <a:noFill/>
          <a:ln>
            <a:noFill/>
          </a:ln>
        </p:spPr>
        <p:txBody>
          <a:bodyPr wrap="square" rtlCol="0">
            <a:spAutoFit/>
          </a:bodyPr>
          <a:lstStyle/>
          <a:p>
            <a:pPr>
              <a:buNone/>
            </a:pPr>
            <a:r>
              <a:rPr lang="en-US" altLang="zh-CN" sz="1662" b="1" i="1" dirty="0">
                <a:solidFill>
                  <a:srgbClr val="000090"/>
                </a:solidFill>
              </a:rPr>
              <a:t>All actions by user </a:t>
            </a:r>
            <a:r>
              <a:rPr lang="en-US" altLang="zh-CN" sz="1662" b="1" i="1" dirty="0" smtClean="0">
                <a:solidFill>
                  <a:srgbClr val="000090"/>
                </a:solidFill>
              </a:rPr>
              <a:t>v</a:t>
            </a:r>
            <a:r>
              <a:rPr lang="en-US" sz="1600" i="1" dirty="0">
                <a:solidFill>
                  <a:srgbClr val="000090"/>
                </a:solidFill>
                <a:latin typeface="Times New Roman"/>
                <a:cs typeface="Times New Roman"/>
              </a:rPr>
              <a:t>′</a:t>
            </a:r>
            <a:endParaRPr lang="zh-CN" altLang="en-US" sz="1662" b="1" i="1" dirty="0">
              <a:solidFill>
                <a:srgbClr val="000090"/>
              </a:solidFill>
            </a:endParaRPr>
          </a:p>
        </p:txBody>
      </p:sp>
      <p:cxnSp>
        <p:nvCxnSpPr>
          <p:cNvPr id="7" name="直接箭头连接符 17"/>
          <p:cNvCxnSpPr>
            <a:stCxn id="13" idx="0"/>
            <a:endCxn id="8" idx="2"/>
          </p:cNvCxnSpPr>
          <p:nvPr/>
        </p:nvCxnSpPr>
        <p:spPr bwMode="auto">
          <a:xfrm flipV="1">
            <a:off x="2892846" y="3614868"/>
            <a:ext cx="210703" cy="419825"/>
          </a:xfrm>
          <a:prstGeom prst="straightConnector1">
            <a:avLst/>
          </a:prstGeom>
          <a:noFill/>
          <a:ln w="19050" cap="flat" cmpd="sng" algn="ctr">
            <a:solidFill>
              <a:srgbClr val="0000CC"/>
            </a:solidFill>
            <a:prstDash val="solid"/>
            <a:round/>
            <a:headEnd type="none" w="med" len="med"/>
            <a:tailEnd type="arrow"/>
          </a:ln>
          <a:effectLst/>
        </p:spPr>
      </p:cxnSp>
      <p:sp>
        <p:nvSpPr>
          <p:cNvPr id="8" name="TextBox 7"/>
          <p:cNvSpPr txBox="1"/>
          <p:nvPr/>
        </p:nvSpPr>
        <p:spPr>
          <a:xfrm>
            <a:off x="1595253" y="2989774"/>
            <a:ext cx="3016591" cy="625094"/>
          </a:xfrm>
          <a:prstGeom prst="rect">
            <a:avLst/>
          </a:prstGeom>
          <a:noFill/>
          <a:ln>
            <a:noFill/>
          </a:ln>
        </p:spPr>
        <p:txBody>
          <a:bodyPr wrap="square" rtlCol="0">
            <a:spAutoFit/>
          </a:bodyPr>
          <a:lstStyle/>
          <a:p>
            <a:pPr>
              <a:buNone/>
            </a:pPr>
            <a:r>
              <a:rPr lang="en-US" altLang="zh-CN" sz="1662" b="1" i="1" dirty="0">
                <a:solidFill>
                  <a:srgbClr val="000090"/>
                </a:solidFill>
              </a:rPr>
              <a:t>A specific action performed by user </a:t>
            </a:r>
            <a:r>
              <a:rPr lang="en-US" altLang="zh-CN" sz="1662" b="1" i="1" dirty="0" smtClean="0">
                <a:solidFill>
                  <a:srgbClr val="000090"/>
                </a:solidFill>
                <a:latin typeface="Times New Roman"/>
                <a:cs typeface="Times New Roman"/>
              </a:rPr>
              <a:t>v</a:t>
            </a:r>
            <a:r>
              <a:rPr lang="en-US" sz="1600" i="1" dirty="0">
                <a:solidFill>
                  <a:srgbClr val="000090"/>
                </a:solidFill>
                <a:latin typeface="Times New Roman"/>
                <a:cs typeface="Times New Roman"/>
              </a:rPr>
              <a:t>′</a:t>
            </a:r>
            <a:r>
              <a:rPr lang="en-US" altLang="zh-CN" sz="1662" b="1" i="1" dirty="0" smtClean="0">
                <a:solidFill>
                  <a:srgbClr val="000090"/>
                </a:solidFill>
              </a:rPr>
              <a:t> </a:t>
            </a:r>
            <a:r>
              <a:rPr lang="en-US" altLang="zh-CN" sz="1662" b="1" i="1" dirty="0">
                <a:solidFill>
                  <a:srgbClr val="000090"/>
                </a:solidFill>
              </a:rPr>
              <a:t>at time </a:t>
            </a:r>
            <a:r>
              <a:rPr lang="en-US" altLang="zh-CN" sz="1662" b="1" i="1" dirty="0" smtClean="0">
                <a:solidFill>
                  <a:srgbClr val="000090"/>
                </a:solidFill>
                <a:latin typeface="Times New Roman"/>
                <a:cs typeface="Times New Roman"/>
              </a:rPr>
              <a:t>t</a:t>
            </a:r>
            <a:r>
              <a:rPr lang="en-US" sz="1600" i="1" dirty="0">
                <a:solidFill>
                  <a:srgbClr val="000090"/>
                </a:solidFill>
                <a:latin typeface="Times New Roman"/>
                <a:cs typeface="Times New Roman"/>
              </a:rPr>
              <a:t>′</a:t>
            </a:r>
            <a:endParaRPr lang="zh-CN" altLang="en-US" sz="1662" b="1" i="1" dirty="0">
              <a:solidFill>
                <a:srgbClr val="000090"/>
              </a:solidFill>
              <a:latin typeface="Times New Roman"/>
              <a:cs typeface="Times New Roman"/>
            </a:endParaRPr>
          </a:p>
        </p:txBody>
      </p:sp>
      <p:sp>
        <p:nvSpPr>
          <p:cNvPr id="11" name="TextBox 10"/>
          <p:cNvSpPr txBox="1"/>
          <p:nvPr/>
        </p:nvSpPr>
        <p:spPr>
          <a:xfrm>
            <a:off x="4864379" y="4374662"/>
            <a:ext cx="572965"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3" name="TextBox 12"/>
          <p:cNvSpPr txBox="1"/>
          <p:nvPr/>
        </p:nvSpPr>
        <p:spPr>
          <a:xfrm>
            <a:off x="2412268" y="4034693"/>
            <a:ext cx="961156"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5" name="TextBox 14"/>
          <p:cNvSpPr txBox="1"/>
          <p:nvPr/>
        </p:nvSpPr>
        <p:spPr>
          <a:xfrm>
            <a:off x="4143374" y="4017108"/>
            <a:ext cx="3746501" cy="357554"/>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cxnSp>
        <p:nvCxnSpPr>
          <p:cNvPr id="16" name="直接箭头连接符 17"/>
          <p:cNvCxnSpPr>
            <a:stCxn id="15" idx="0"/>
            <a:endCxn id="17" idx="2"/>
          </p:cNvCxnSpPr>
          <p:nvPr/>
        </p:nvCxnSpPr>
        <p:spPr bwMode="auto">
          <a:xfrm flipV="1">
            <a:off x="6016625" y="3630743"/>
            <a:ext cx="785642" cy="386365"/>
          </a:xfrm>
          <a:prstGeom prst="straightConnector1">
            <a:avLst/>
          </a:prstGeom>
          <a:noFill/>
          <a:ln w="19050" cap="flat" cmpd="sng" algn="ctr">
            <a:solidFill>
              <a:srgbClr val="0000CC"/>
            </a:solidFill>
            <a:prstDash val="solid"/>
            <a:round/>
            <a:headEnd type="none" w="med" len="med"/>
            <a:tailEnd type="arrow"/>
          </a:ln>
          <a:effectLst/>
        </p:spPr>
      </p:cxnSp>
      <p:sp>
        <p:nvSpPr>
          <p:cNvPr id="17" name="TextBox 16"/>
          <p:cNvSpPr txBox="1"/>
          <p:nvPr/>
        </p:nvSpPr>
        <p:spPr>
          <a:xfrm>
            <a:off x="5000284" y="3005649"/>
            <a:ext cx="3603966" cy="625094"/>
          </a:xfrm>
          <a:prstGeom prst="rect">
            <a:avLst/>
          </a:prstGeom>
          <a:noFill/>
          <a:ln>
            <a:noFill/>
          </a:ln>
        </p:spPr>
        <p:txBody>
          <a:bodyPr wrap="square" rtlCol="0">
            <a:spAutoFit/>
          </a:bodyPr>
          <a:lstStyle/>
          <a:p>
            <a:pPr>
              <a:buNone/>
            </a:pPr>
            <a:r>
              <a:rPr lang="en-US" altLang="zh-CN" sz="1662" b="1" i="1" dirty="0" smtClean="0">
                <a:solidFill>
                  <a:srgbClr val="000090"/>
                </a:solidFill>
              </a:rPr>
              <a:t>User v follows v</a:t>
            </a:r>
            <a:r>
              <a:rPr lang="en-US" sz="1600" i="1" dirty="0">
                <a:solidFill>
                  <a:srgbClr val="000090"/>
                </a:solidFill>
                <a:latin typeface="Times New Roman"/>
                <a:cs typeface="Times New Roman"/>
              </a:rPr>
              <a:t>′</a:t>
            </a:r>
            <a:r>
              <a:rPr lang="en-US" altLang="zh-CN" sz="1662" b="1" i="1" dirty="0" smtClean="0">
                <a:solidFill>
                  <a:srgbClr val="000090"/>
                </a:solidFill>
              </a:rPr>
              <a:t> to perform the action </a:t>
            </a:r>
            <a:r>
              <a:rPr lang="en-US" altLang="zh-CN" sz="1662" b="1" i="1" dirty="0" smtClean="0">
                <a:solidFill>
                  <a:srgbClr val="000090"/>
                </a:solidFill>
                <a:latin typeface="Times New Roman"/>
                <a:cs typeface="Times New Roman"/>
              </a:rPr>
              <a:t>a</a:t>
            </a:r>
            <a:r>
              <a:rPr lang="en-US" altLang="zh-CN" sz="1662" b="1" i="1" dirty="0" smtClean="0">
                <a:solidFill>
                  <a:srgbClr val="000090"/>
                </a:solidFill>
              </a:rPr>
              <a:t> at time t</a:t>
            </a:r>
            <a:endParaRPr lang="zh-CN" altLang="en-US" sz="1662" b="1" i="1" dirty="0">
              <a:solidFill>
                <a:srgbClr val="000090"/>
              </a:solidFill>
              <a:latin typeface="Times New Roman"/>
              <a:cs typeface="Times New Roman"/>
            </a:endParaRPr>
          </a:p>
        </p:txBody>
      </p:sp>
    </p:spTree>
    <p:extLst>
      <p:ext uri="{BB962C8B-B14F-4D97-AF65-F5344CB8AC3E}">
        <p14:creationId xmlns:p14="http://schemas.microsoft.com/office/powerpoint/2010/main" val="2369862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3" grpId="0" animBg="1"/>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3-05-30 at 1.02.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57" y="4122532"/>
            <a:ext cx="7174523" cy="803490"/>
          </a:xfrm>
          <a:prstGeom prst="rect">
            <a:avLst/>
          </a:prstGeom>
        </p:spPr>
      </p:pic>
      <p:sp>
        <p:nvSpPr>
          <p:cNvPr id="2" name="Title 1"/>
          <p:cNvSpPr>
            <a:spLocks noGrp="1"/>
          </p:cNvSpPr>
          <p:nvPr>
            <p:ph type="title"/>
          </p:nvPr>
        </p:nvSpPr>
        <p:spPr/>
        <p:txBody>
          <a:bodyPr/>
          <a:lstStyle/>
          <a:p>
            <a:r>
              <a:rPr lang="en-US" dirty="0" smtClean="0"/>
              <a:t>Group Conformity</a:t>
            </a:r>
            <a:endParaRPr lang="en-US" dirty="0"/>
          </a:p>
        </p:txBody>
      </p:sp>
      <p:sp>
        <p:nvSpPr>
          <p:cNvPr id="3" name="Content Placeholder 2"/>
          <p:cNvSpPr>
            <a:spLocks noGrp="1"/>
          </p:cNvSpPr>
          <p:nvPr>
            <p:ph idx="1"/>
          </p:nvPr>
        </p:nvSpPr>
        <p:spPr>
          <a:xfrm>
            <a:off x="323861" y="1196975"/>
            <a:ext cx="8436219" cy="1755775"/>
          </a:xfrm>
        </p:spPr>
        <p:txBody>
          <a:bodyPr/>
          <a:lstStyle/>
          <a:p>
            <a:r>
              <a:rPr lang="en-US" sz="2400" dirty="0"/>
              <a:t>The </a:t>
            </a:r>
            <a:r>
              <a:rPr lang="en-US" sz="2400" dirty="0" smtClean="0">
                <a:solidFill>
                  <a:srgbClr val="FF0000"/>
                </a:solidFill>
              </a:rPr>
              <a:t>group conformity </a:t>
            </a:r>
            <a:r>
              <a:rPr lang="en-US" sz="2400" dirty="0" smtClean="0"/>
              <a:t>represents </a:t>
            </a:r>
            <a:r>
              <a:rPr lang="en-US" sz="2400" dirty="0"/>
              <a:t>the </a:t>
            </a:r>
            <a:r>
              <a:rPr lang="en-US" sz="2400" dirty="0" smtClean="0"/>
              <a:t>conformity of </a:t>
            </a:r>
            <a:r>
              <a:rPr lang="en-US" sz="2400" dirty="0"/>
              <a:t>user </a:t>
            </a:r>
            <a:r>
              <a:rPr lang="en-US" sz="2400" i="1" dirty="0">
                <a:latin typeface="Times New Roman"/>
                <a:cs typeface="Times New Roman"/>
              </a:rPr>
              <a:t>v</a:t>
            </a:r>
            <a:r>
              <a:rPr lang="en-US" sz="2400" dirty="0"/>
              <a:t>’s behavior to groups that the user belongs to.</a:t>
            </a:r>
            <a:endParaRPr lang="en-US" sz="2400" i="1" dirty="0">
              <a:latin typeface="Times New Roman"/>
              <a:cs typeface="Times New Roman"/>
            </a:endParaRPr>
          </a:p>
        </p:txBody>
      </p:sp>
      <p:cxnSp>
        <p:nvCxnSpPr>
          <p:cNvPr id="5" name="直接箭头连接符 17"/>
          <p:cNvCxnSpPr>
            <a:stCxn id="11" idx="2"/>
            <a:endCxn id="6" idx="0"/>
          </p:cNvCxnSpPr>
          <p:nvPr/>
        </p:nvCxnSpPr>
        <p:spPr bwMode="auto">
          <a:xfrm>
            <a:off x="5293737" y="4911871"/>
            <a:ext cx="586498" cy="314974"/>
          </a:xfrm>
          <a:prstGeom prst="straightConnector1">
            <a:avLst/>
          </a:prstGeom>
          <a:noFill/>
          <a:ln w="19050" cap="flat" cmpd="sng" algn="ctr">
            <a:solidFill>
              <a:srgbClr val="0000CC"/>
            </a:solidFill>
            <a:prstDash val="solid"/>
            <a:round/>
            <a:headEnd type="none" w="med" len="med"/>
            <a:tailEnd type="arrow"/>
          </a:ln>
          <a:effectLst/>
        </p:spPr>
      </p:cxnSp>
      <p:sp>
        <p:nvSpPr>
          <p:cNvPr id="6" name="TextBox 5"/>
          <p:cNvSpPr txBox="1"/>
          <p:nvPr/>
        </p:nvSpPr>
        <p:spPr>
          <a:xfrm>
            <a:off x="3029220" y="5226845"/>
            <a:ext cx="5702029" cy="348095"/>
          </a:xfrm>
          <a:prstGeom prst="rect">
            <a:avLst/>
          </a:prstGeom>
          <a:noFill/>
          <a:ln>
            <a:noFill/>
          </a:ln>
        </p:spPr>
        <p:txBody>
          <a:bodyPr wrap="square" rtlCol="0">
            <a:spAutoFit/>
          </a:bodyPr>
          <a:lstStyle/>
          <a:p>
            <a:pPr>
              <a:buNone/>
            </a:pPr>
            <a:r>
              <a:rPr lang="en-US" altLang="zh-CN" sz="1662" b="1" i="1" dirty="0">
                <a:solidFill>
                  <a:srgbClr val="000090"/>
                </a:solidFill>
              </a:rPr>
              <a:t>All </a:t>
            </a:r>
            <a:r>
              <a:rPr lang="en-US" altLang="zh-CN" sz="1662" b="1" i="1" dirty="0" err="1" smtClean="0">
                <a:solidFill>
                  <a:srgbClr val="000090"/>
                </a:solidFill>
                <a:latin typeface="Times New Roman"/>
                <a:cs typeface="Times New Roman"/>
              </a:rPr>
              <a:t>τ</a:t>
            </a:r>
            <a:r>
              <a:rPr lang="en-US" altLang="zh-CN" sz="1662" b="1" i="1" dirty="0" smtClean="0">
                <a:solidFill>
                  <a:srgbClr val="000090"/>
                </a:solidFill>
                <a:latin typeface="Times New Roman"/>
                <a:cs typeface="Times New Roman"/>
              </a:rPr>
              <a:t>-</a:t>
            </a:r>
            <a:r>
              <a:rPr lang="en-US" altLang="zh-CN" sz="1662" b="1" i="1" dirty="0" smtClean="0">
                <a:solidFill>
                  <a:srgbClr val="000090"/>
                </a:solidFill>
              </a:rPr>
              <a:t>group actions performed by users in the group </a:t>
            </a:r>
            <a:r>
              <a:rPr lang="en-US" altLang="zh-CN" sz="1662" b="1" i="1" dirty="0" err="1" smtClean="0">
                <a:solidFill>
                  <a:srgbClr val="000090"/>
                </a:solidFill>
              </a:rPr>
              <a:t>C</a:t>
            </a:r>
            <a:r>
              <a:rPr lang="en-US" altLang="zh-CN" sz="1662" b="1" i="1" baseline="-25000" dirty="0" err="1" smtClean="0">
                <a:solidFill>
                  <a:srgbClr val="000090"/>
                </a:solidFill>
              </a:rPr>
              <a:t>k</a:t>
            </a:r>
            <a:endParaRPr lang="en-US" altLang="zh-CN" sz="1662" b="1" i="1" baseline="-25000" dirty="0" smtClean="0">
              <a:solidFill>
                <a:srgbClr val="000090"/>
              </a:solidFill>
            </a:endParaRPr>
          </a:p>
        </p:txBody>
      </p:sp>
      <p:cxnSp>
        <p:nvCxnSpPr>
          <p:cNvPr id="7" name="直接箭头连接符 17"/>
          <p:cNvCxnSpPr>
            <a:stCxn id="13" idx="0"/>
            <a:endCxn id="8" idx="2"/>
          </p:cNvCxnSpPr>
          <p:nvPr/>
        </p:nvCxnSpPr>
        <p:spPr bwMode="auto">
          <a:xfrm flipH="1" flipV="1">
            <a:off x="3201286" y="3661531"/>
            <a:ext cx="9060" cy="522777"/>
          </a:xfrm>
          <a:prstGeom prst="straightConnector1">
            <a:avLst/>
          </a:prstGeom>
          <a:noFill/>
          <a:ln w="19050" cap="flat" cmpd="sng" algn="ctr">
            <a:solidFill>
              <a:srgbClr val="0000CC"/>
            </a:solidFill>
            <a:prstDash val="solid"/>
            <a:round/>
            <a:headEnd type="none" w="med" len="med"/>
            <a:tailEnd type="arrow"/>
          </a:ln>
          <a:effectLst/>
        </p:spPr>
      </p:cxnSp>
      <p:sp>
        <p:nvSpPr>
          <p:cNvPr id="8" name="TextBox 7"/>
          <p:cNvSpPr txBox="1"/>
          <p:nvPr/>
        </p:nvSpPr>
        <p:spPr>
          <a:xfrm>
            <a:off x="1767072" y="3313436"/>
            <a:ext cx="2868428" cy="348095"/>
          </a:xfrm>
          <a:prstGeom prst="rect">
            <a:avLst/>
          </a:prstGeom>
          <a:noFill/>
          <a:ln>
            <a:noFill/>
          </a:ln>
        </p:spPr>
        <p:txBody>
          <a:bodyPr wrap="square" rtlCol="0">
            <a:spAutoFit/>
          </a:bodyPr>
          <a:lstStyle/>
          <a:p>
            <a:pPr>
              <a:buNone/>
            </a:pPr>
            <a:r>
              <a:rPr lang="en-US" altLang="zh-CN" sz="1662" b="1" i="1" dirty="0">
                <a:solidFill>
                  <a:srgbClr val="000090"/>
                </a:solidFill>
              </a:rPr>
              <a:t>A </a:t>
            </a:r>
            <a:r>
              <a:rPr lang="en-US" altLang="zh-CN" sz="1662" b="1" i="1" dirty="0" smtClean="0">
                <a:solidFill>
                  <a:srgbClr val="000090"/>
                </a:solidFill>
              </a:rPr>
              <a:t>specific </a:t>
            </a:r>
            <a:r>
              <a:rPr lang="en-US" altLang="zh-CN" sz="1662" b="1" i="1" dirty="0" err="1" smtClean="0">
                <a:solidFill>
                  <a:srgbClr val="000090"/>
                </a:solidFill>
                <a:latin typeface="Times New Roman"/>
                <a:cs typeface="Times New Roman"/>
              </a:rPr>
              <a:t>τ</a:t>
            </a:r>
            <a:r>
              <a:rPr lang="en-US" altLang="zh-CN" sz="1662" b="1" i="1" dirty="0">
                <a:solidFill>
                  <a:srgbClr val="000090"/>
                </a:solidFill>
                <a:latin typeface="Times New Roman"/>
                <a:cs typeface="Times New Roman"/>
              </a:rPr>
              <a:t>-</a:t>
            </a:r>
            <a:r>
              <a:rPr lang="en-US" altLang="zh-CN" sz="1662" b="1" i="1" dirty="0">
                <a:solidFill>
                  <a:srgbClr val="000090"/>
                </a:solidFill>
              </a:rPr>
              <a:t>group </a:t>
            </a:r>
            <a:r>
              <a:rPr lang="en-US" altLang="zh-CN" sz="1662" b="1" i="1" dirty="0" smtClean="0">
                <a:solidFill>
                  <a:srgbClr val="000090"/>
                </a:solidFill>
              </a:rPr>
              <a:t>action</a:t>
            </a:r>
            <a:endParaRPr lang="zh-CN" altLang="en-US" sz="1662" b="1" i="1" dirty="0">
              <a:solidFill>
                <a:srgbClr val="000090"/>
              </a:solidFill>
              <a:latin typeface="Times New Roman"/>
              <a:cs typeface="Times New Roman"/>
            </a:endParaRPr>
          </a:p>
        </p:txBody>
      </p:sp>
      <p:sp>
        <p:nvSpPr>
          <p:cNvPr id="11" name="TextBox 10"/>
          <p:cNvSpPr txBox="1"/>
          <p:nvPr/>
        </p:nvSpPr>
        <p:spPr>
          <a:xfrm>
            <a:off x="5007254" y="4571902"/>
            <a:ext cx="572965"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3" name="TextBox 12"/>
          <p:cNvSpPr txBox="1"/>
          <p:nvPr/>
        </p:nvSpPr>
        <p:spPr>
          <a:xfrm>
            <a:off x="2729768" y="4184308"/>
            <a:ext cx="961156" cy="339969"/>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sp>
        <p:nvSpPr>
          <p:cNvPr id="15" name="TextBox 14"/>
          <p:cNvSpPr txBox="1"/>
          <p:nvPr/>
        </p:nvSpPr>
        <p:spPr>
          <a:xfrm>
            <a:off x="4460874" y="4166723"/>
            <a:ext cx="3746501" cy="357554"/>
          </a:xfrm>
          <a:prstGeom prst="rect">
            <a:avLst/>
          </a:prstGeom>
          <a:noFill/>
          <a:ln>
            <a:solidFill>
              <a:srgbClr val="800000"/>
            </a:solidFill>
          </a:ln>
        </p:spPr>
        <p:txBody>
          <a:bodyPr wrap="square" rtlCol="0">
            <a:spAutoFit/>
          </a:bodyPr>
          <a:lstStyle/>
          <a:p>
            <a:pPr>
              <a:buNone/>
            </a:pPr>
            <a:endParaRPr lang="zh-CN" altLang="en-US" sz="1662" b="1" i="1" dirty="0">
              <a:solidFill>
                <a:srgbClr val="0000CC"/>
              </a:solidFill>
            </a:endParaRPr>
          </a:p>
        </p:txBody>
      </p:sp>
      <p:cxnSp>
        <p:nvCxnSpPr>
          <p:cNvPr id="16" name="直接箭头连接符 17"/>
          <p:cNvCxnSpPr>
            <a:stCxn id="15" idx="0"/>
            <a:endCxn id="17" idx="2"/>
          </p:cNvCxnSpPr>
          <p:nvPr/>
        </p:nvCxnSpPr>
        <p:spPr bwMode="auto">
          <a:xfrm flipV="1">
            <a:off x="6334125" y="3780358"/>
            <a:ext cx="579267" cy="386365"/>
          </a:xfrm>
          <a:prstGeom prst="straightConnector1">
            <a:avLst/>
          </a:prstGeom>
          <a:noFill/>
          <a:ln w="19050" cap="flat" cmpd="sng" algn="ctr">
            <a:solidFill>
              <a:srgbClr val="0000CC"/>
            </a:solidFill>
            <a:prstDash val="solid"/>
            <a:round/>
            <a:headEnd type="none" w="med" len="med"/>
            <a:tailEnd type="arrow"/>
          </a:ln>
          <a:effectLst/>
        </p:spPr>
      </p:cxnSp>
      <p:sp>
        <p:nvSpPr>
          <p:cNvPr id="17" name="TextBox 16"/>
          <p:cNvSpPr txBox="1"/>
          <p:nvPr/>
        </p:nvSpPr>
        <p:spPr>
          <a:xfrm>
            <a:off x="5111409" y="3155264"/>
            <a:ext cx="3603966" cy="625094"/>
          </a:xfrm>
          <a:prstGeom prst="rect">
            <a:avLst/>
          </a:prstGeom>
          <a:noFill/>
          <a:ln>
            <a:noFill/>
          </a:ln>
        </p:spPr>
        <p:txBody>
          <a:bodyPr wrap="square" rtlCol="0">
            <a:spAutoFit/>
          </a:bodyPr>
          <a:lstStyle/>
          <a:p>
            <a:pPr>
              <a:buNone/>
            </a:pPr>
            <a:r>
              <a:rPr lang="en-US" altLang="zh-CN" sz="1662" b="1" i="1" dirty="0" smtClean="0">
                <a:solidFill>
                  <a:srgbClr val="000090"/>
                </a:solidFill>
              </a:rPr>
              <a:t>User v conforms to the group to perform the action </a:t>
            </a:r>
            <a:r>
              <a:rPr lang="en-US" altLang="zh-CN" sz="1662" b="1" i="1" dirty="0" smtClean="0">
                <a:solidFill>
                  <a:srgbClr val="000090"/>
                </a:solidFill>
                <a:latin typeface="Times New Roman"/>
                <a:cs typeface="Times New Roman"/>
              </a:rPr>
              <a:t>a</a:t>
            </a:r>
            <a:r>
              <a:rPr lang="en-US" altLang="zh-CN" sz="1662" b="1" i="1" dirty="0" smtClean="0">
                <a:solidFill>
                  <a:srgbClr val="000090"/>
                </a:solidFill>
              </a:rPr>
              <a:t> at time t</a:t>
            </a:r>
            <a:endParaRPr lang="zh-CN" altLang="en-US" sz="1662" b="1" i="1" dirty="0">
              <a:solidFill>
                <a:srgbClr val="000090"/>
              </a:solidFill>
              <a:latin typeface="Times New Roman"/>
              <a:cs typeface="Times New Roman"/>
            </a:endParaRPr>
          </a:p>
        </p:txBody>
      </p:sp>
      <p:sp>
        <p:nvSpPr>
          <p:cNvPr id="14" name="TextBox 13"/>
          <p:cNvSpPr txBox="1"/>
          <p:nvPr/>
        </p:nvSpPr>
        <p:spPr>
          <a:xfrm>
            <a:off x="1285571" y="2278186"/>
            <a:ext cx="6740332" cy="603857"/>
          </a:xfrm>
          <a:prstGeom prst="rect">
            <a:avLst/>
          </a:prstGeom>
          <a:noFill/>
          <a:ln>
            <a:noFill/>
          </a:ln>
        </p:spPr>
        <p:txBody>
          <a:bodyPr wrap="square" rtlCol="0">
            <a:spAutoFit/>
          </a:bodyPr>
          <a:lstStyle/>
          <a:p>
            <a:pPr>
              <a:buNone/>
            </a:pPr>
            <a:r>
              <a:rPr lang="en-US" altLang="zh-CN" sz="1662" b="1" i="1" dirty="0" err="1" smtClean="0">
                <a:solidFill>
                  <a:srgbClr val="FF0000"/>
                </a:solidFill>
                <a:latin typeface="Times New Roman"/>
                <a:cs typeface="Times New Roman"/>
              </a:rPr>
              <a:t>τ</a:t>
            </a:r>
            <a:r>
              <a:rPr lang="en-US" altLang="zh-CN" sz="1662" b="1" i="1" dirty="0">
                <a:solidFill>
                  <a:srgbClr val="FF0000"/>
                </a:solidFill>
                <a:latin typeface="Times New Roman"/>
                <a:cs typeface="Times New Roman"/>
              </a:rPr>
              <a:t>-</a:t>
            </a:r>
            <a:r>
              <a:rPr lang="en-US" altLang="zh-CN" sz="1662" b="1" i="1" dirty="0">
                <a:solidFill>
                  <a:srgbClr val="FF0000"/>
                </a:solidFill>
              </a:rPr>
              <a:t>group action:</a:t>
            </a:r>
            <a:r>
              <a:rPr lang="en-US" altLang="zh-CN" sz="1662" b="1" i="1" dirty="0">
                <a:solidFill>
                  <a:srgbClr val="000090"/>
                </a:solidFill>
              </a:rPr>
              <a:t> </a:t>
            </a:r>
            <a:r>
              <a:rPr lang="en-US" altLang="zh-CN" sz="1662" b="1" i="1" dirty="0" smtClean="0">
                <a:solidFill>
                  <a:srgbClr val="000090"/>
                </a:solidFill>
              </a:rPr>
              <a:t>an action performed by more </a:t>
            </a:r>
            <a:r>
              <a:rPr lang="en-US" altLang="zh-CN" sz="1662" b="1" i="1" dirty="0">
                <a:solidFill>
                  <a:srgbClr val="000090"/>
                </a:solidFill>
              </a:rPr>
              <a:t>than a percentage </a:t>
            </a:r>
            <a:r>
              <a:rPr lang="en-US" altLang="zh-CN" sz="1662" b="1" i="1" dirty="0" err="1">
                <a:solidFill>
                  <a:srgbClr val="000090"/>
                </a:solidFill>
              </a:rPr>
              <a:t>τ</a:t>
            </a:r>
            <a:r>
              <a:rPr lang="en-US" altLang="zh-CN" sz="1662" b="1" i="1" dirty="0">
                <a:solidFill>
                  <a:srgbClr val="000090"/>
                </a:solidFill>
              </a:rPr>
              <a:t> of all users in </a:t>
            </a:r>
            <a:r>
              <a:rPr lang="en-US" altLang="zh-CN" sz="1662" b="1" i="1" dirty="0" smtClean="0">
                <a:solidFill>
                  <a:srgbClr val="000090"/>
                </a:solidFill>
              </a:rPr>
              <a:t>the group </a:t>
            </a:r>
            <a:r>
              <a:rPr lang="en-US" altLang="zh-CN" sz="1662" b="1" i="1" dirty="0" err="1" smtClean="0">
                <a:solidFill>
                  <a:srgbClr val="000090"/>
                </a:solidFill>
              </a:rPr>
              <a:t>C</a:t>
            </a:r>
            <a:r>
              <a:rPr lang="en-US" altLang="zh-CN" sz="1662" b="1" i="1" baseline="-25000" dirty="0" err="1" smtClean="0">
                <a:solidFill>
                  <a:srgbClr val="000090"/>
                </a:solidFill>
              </a:rPr>
              <a:t>k</a:t>
            </a:r>
            <a:endParaRPr lang="zh-CN" altLang="en-US" sz="1662" b="1" i="1" baseline="-25000" dirty="0">
              <a:solidFill>
                <a:srgbClr val="000090"/>
              </a:solidFill>
            </a:endParaRPr>
          </a:p>
        </p:txBody>
      </p:sp>
    </p:spTree>
    <p:extLst>
      <p:ext uri="{BB962C8B-B14F-4D97-AF65-F5344CB8AC3E}">
        <p14:creationId xmlns:p14="http://schemas.microsoft.com/office/powerpoint/2010/main" val="3566807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3" grpId="0" animBg="1"/>
      <p:bldP spid="15" grpId="0" animBg="1"/>
      <p:bldP spid="1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an example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03591942"/>
              </p:ext>
            </p:extLst>
          </p:nvPr>
        </p:nvGraphicFramePr>
        <p:xfrm>
          <a:off x="4762500" y="1423796"/>
          <a:ext cx="4321940" cy="2481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084352779"/>
              </p:ext>
            </p:extLst>
          </p:nvPr>
        </p:nvGraphicFramePr>
        <p:xfrm>
          <a:off x="2360987" y="4048125"/>
          <a:ext cx="4454275" cy="2564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227682006"/>
              </p:ext>
            </p:extLst>
          </p:nvPr>
        </p:nvGraphicFramePr>
        <p:xfrm>
          <a:off x="250587" y="1423796"/>
          <a:ext cx="4245728" cy="2493963"/>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7400311" y="3526683"/>
            <a:ext cx="571500" cy="346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KDD</a:t>
            </a:r>
            <a:endParaRPr lang="en-US" sz="1200" dirty="0">
              <a:solidFill>
                <a:schemeClr val="tx1"/>
              </a:solidFill>
            </a:endParaRPr>
          </a:p>
        </p:txBody>
      </p:sp>
      <p:sp>
        <p:nvSpPr>
          <p:cNvPr id="8" name="Rectangle 7"/>
          <p:cNvSpPr/>
          <p:nvPr/>
        </p:nvSpPr>
        <p:spPr>
          <a:xfrm>
            <a:off x="537214" y="957881"/>
            <a:ext cx="5232500" cy="384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800000"/>
                </a:solidFill>
              </a:rPr>
              <a:t>Conformity in </a:t>
            </a:r>
            <a:r>
              <a:rPr lang="en-US" sz="2000" b="1" dirty="0" smtClean="0">
                <a:solidFill>
                  <a:srgbClr val="800000"/>
                </a:solidFill>
              </a:rPr>
              <a:t>the Co</a:t>
            </a:r>
            <a:r>
              <a:rPr lang="en-US" sz="2000" b="1" dirty="0">
                <a:solidFill>
                  <a:srgbClr val="800000"/>
                </a:solidFill>
              </a:rPr>
              <a:t>-Author Network</a:t>
            </a:r>
          </a:p>
        </p:txBody>
      </p:sp>
    </p:spTree>
    <p:extLst>
      <p:ext uri="{BB962C8B-B14F-4D97-AF65-F5344CB8AC3E}">
        <p14:creationId xmlns:p14="http://schemas.microsoft.com/office/powerpoint/2010/main" val="538590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our problem becomes</a:t>
            </a:r>
            <a:endParaRPr lang="en-US" dirty="0"/>
          </a:p>
        </p:txBody>
      </p:sp>
      <p:sp>
        <p:nvSpPr>
          <p:cNvPr id="3" name="Content Placeholder 2"/>
          <p:cNvSpPr>
            <a:spLocks noGrp="1"/>
          </p:cNvSpPr>
          <p:nvPr>
            <p:ph idx="1"/>
          </p:nvPr>
        </p:nvSpPr>
        <p:spPr>
          <a:xfrm>
            <a:off x="323861" y="2047875"/>
            <a:ext cx="8436219" cy="4078287"/>
          </a:xfrm>
        </p:spPr>
        <p:txBody>
          <a:bodyPr/>
          <a:lstStyle/>
          <a:p>
            <a:r>
              <a:rPr lang="en-US" dirty="0" smtClean="0"/>
              <a:t>How to incorporate the different types of </a:t>
            </a:r>
            <a:r>
              <a:rPr lang="en-US" dirty="0" smtClean="0">
                <a:solidFill>
                  <a:srgbClr val="FF0000"/>
                </a:solidFill>
              </a:rPr>
              <a:t>conformities</a:t>
            </a:r>
            <a:r>
              <a:rPr lang="en-US" dirty="0" smtClean="0"/>
              <a:t> into a unified model?</a:t>
            </a:r>
            <a:endParaRPr lang="en-US" dirty="0"/>
          </a:p>
        </p:txBody>
      </p:sp>
      <p:graphicFrame>
        <p:nvGraphicFramePr>
          <p:cNvPr id="4" name="图示 14"/>
          <p:cNvGraphicFramePr/>
          <p:nvPr>
            <p:extLst>
              <p:ext uri="{D42A27DB-BD31-4B8C-83A1-F6EECF244321}">
                <p14:modId xmlns:p14="http://schemas.microsoft.com/office/powerpoint/2010/main" val="3173343061"/>
              </p:ext>
            </p:extLst>
          </p:nvPr>
        </p:nvGraphicFramePr>
        <p:xfrm>
          <a:off x="304801" y="4470400"/>
          <a:ext cx="8426450"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833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Confluence</a:t>
            </a:r>
            <a:br>
              <a:rPr lang="en-US" dirty="0" smtClean="0"/>
            </a:br>
            <a:r>
              <a:rPr lang="en-US" sz="3200" dirty="0" smtClean="0"/>
              <a:t>—A conformity-aware factor graph model</a:t>
            </a:r>
            <a:endParaRPr lang="en-US" sz="3200" dirty="0"/>
          </a:p>
        </p:txBody>
      </p:sp>
      <p:pic>
        <p:nvPicPr>
          <p:cNvPr id="17" name="Picture 16"/>
          <p:cNvPicPr>
            <a:picLocks noChangeAspect="1"/>
          </p:cNvPicPr>
          <p:nvPr/>
        </p:nvPicPr>
        <p:blipFill>
          <a:blip r:embed="rId3"/>
          <a:stretch>
            <a:fillRect/>
          </a:stretch>
        </p:blipFill>
        <p:spPr>
          <a:xfrm>
            <a:off x="699181" y="1694947"/>
            <a:ext cx="7284714" cy="4787400"/>
          </a:xfrm>
          <a:prstGeom prst="rect">
            <a:avLst/>
          </a:prstGeom>
        </p:spPr>
      </p:pic>
      <p:cxnSp>
        <p:nvCxnSpPr>
          <p:cNvPr id="5" name="直接箭头连接符 17"/>
          <p:cNvCxnSpPr/>
          <p:nvPr/>
        </p:nvCxnSpPr>
        <p:spPr bwMode="auto">
          <a:xfrm flipV="1">
            <a:off x="2800905" y="1985584"/>
            <a:ext cx="1585732" cy="1017302"/>
          </a:xfrm>
          <a:prstGeom prst="straightConnector1">
            <a:avLst/>
          </a:prstGeom>
          <a:noFill/>
          <a:ln w="31750" cap="flat" cmpd="sng" algn="ctr">
            <a:solidFill>
              <a:schemeClr val="accent4">
                <a:lumMod val="65000"/>
                <a:lumOff val="35000"/>
              </a:schemeClr>
            </a:solidFill>
            <a:prstDash val="dash"/>
            <a:round/>
            <a:headEnd type="none" w="med" len="med"/>
            <a:tailEnd type="arrow"/>
          </a:ln>
          <a:effectLst/>
        </p:spPr>
      </p:cxnSp>
      <p:cxnSp>
        <p:nvCxnSpPr>
          <p:cNvPr id="18" name="直接箭头连接符 17"/>
          <p:cNvCxnSpPr/>
          <p:nvPr/>
        </p:nvCxnSpPr>
        <p:spPr bwMode="auto">
          <a:xfrm flipV="1">
            <a:off x="2337918" y="3559741"/>
            <a:ext cx="3837478" cy="648181"/>
          </a:xfrm>
          <a:prstGeom prst="straightConnector1">
            <a:avLst/>
          </a:prstGeom>
          <a:noFill/>
          <a:ln w="31750" cap="flat" cmpd="sng" algn="ctr">
            <a:solidFill>
              <a:srgbClr val="FF0000"/>
            </a:solidFill>
            <a:prstDash val="dash"/>
            <a:round/>
            <a:headEnd type="none" w="med" len="med"/>
            <a:tailEnd type="arrow"/>
          </a:ln>
          <a:effectLst/>
        </p:spPr>
      </p:cxnSp>
      <p:sp>
        <p:nvSpPr>
          <p:cNvPr id="23" name="椭圆 10"/>
          <p:cNvSpPr/>
          <p:nvPr/>
        </p:nvSpPr>
        <p:spPr>
          <a:xfrm>
            <a:off x="4117482" y="1546056"/>
            <a:ext cx="838168" cy="575575"/>
          </a:xfrm>
          <a:prstGeom prst="ellipse">
            <a:avLst/>
          </a:prstGeom>
          <a:noFill/>
          <a:ln w="63500">
            <a:solidFill>
              <a:srgbClr val="00009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90"/>
              </a:solidFill>
            </a:endParaRPr>
          </a:p>
        </p:txBody>
      </p:sp>
      <p:sp>
        <p:nvSpPr>
          <p:cNvPr id="24" name="TextBox 11"/>
          <p:cNvSpPr txBox="1"/>
          <p:nvPr/>
        </p:nvSpPr>
        <p:spPr>
          <a:xfrm>
            <a:off x="4879450" y="1191193"/>
            <a:ext cx="2011816" cy="584776"/>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000090"/>
                </a:solidFill>
              </a:rPr>
              <a:t>Group conformity </a:t>
            </a:r>
            <a:r>
              <a:rPr lang="en-US" altLang="zh-CN" sz="1600" b="1" dirty="0" smtClean="0">
                <a:solidFill>
                  <a:srgbClr val="000090"/>
                </a:solidFill>
              </a:rPr>
              <a:t>factor function</a:t>
            </a:r>
            <a:endParaRPr lang="zh-CN" altLang="en-US" sz="1600" b="1" dirty="0">
              <a:solidFill>
                <a:srgbClr val="000090"/>
              </a:solidFill>
            </a:endParaRPr>
          </a:p>
        </p:txBody>
      </p:sp>
      <p:sp>
        <p:nvSpPr>
          <p:cNvPr id="28" name="椭圆 12"/>
          <p:cNvSpPr/>
          <p:nvPr/>
        </p:nvSpPr>
        <p:spPr>
          <a:xfrm>
            <a:off x="5844731" y="3299899"/>
            <a:ext cx="762715" cy="370793"/>
          </a:xfrm>
          <a:prstGeom prst="ellipse">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0000"/>
              </a:solidFill>
            </a:endParaRPr>
          </a:p>
        </p:txBody>
      </p:sp>
      <p:sp>
        <p:nvSpPr>
          <p:cNvPr id="29" name="TextBox 13"/>
          <p:cNvSpPr txBox="1"/>
          <p:nvPr/>
        </p:nvSpPr>
        <p:spPr>
          <a:xfrm>
            <a:off x="5994954" y="3727051"/>
            <a:ext cx="1928794" cy="584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FF0000"/>
                </a:solidFill>
              </a:rPr>
              <a:t>Peer conformity factor function</a:t>
            </a:r>
            <a:endParaRPr lang="zh-CN" altLang="en-US" sz="1600" b="1" dirty="0">
              <a:solidFill>
                <a:srgbClr val="FF0000"/>
              </a:solidFill>
            </a:endParaRPr>
          </a:p>
        </p:txBody>
      </p:sp>
      <p:sp>
        <p:nvSpPr>
          <p:cNvPr id="30" name="椭圆 8"/>
          <p:cNvSpPr/>
          <p:nvPr/>
        </p:nvSpPr>
        <p:spPr>
          <a:xfrm>
            <a:off x="7274178" y="2694446"/>
            <a:ext cx="455121" cy="459585"/>
          </a:xfrm>
          <a:prstGeom prst="ellipse">
            <a:avLst/>
          </a:prstGeom>
          <a:noFill/>
          <a:ln w="635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TextBox 9"/>
          <p:cNvSpPr txBox="1"/>
          <p:nvPr/>
        </p:nvSpPr>
        <p:spPr>
          <a:xfrm>
            <a:off x="7532674" y="1863449"/>
            <a:ext cx="145257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660066"/>
                </a:solidFill>
              </a:rPr>
              <a:t>Random variable </a:t>
            </a:r>
            <a:r>
              <a:rPr lang="en-US" altLang="zh-CN" sz="1600" b="1" dirty="0" smtClean="0">
                <a:solidFill>
                  <a:srgbClr val="FF0000"/>
                </a:solidFill>
              </a:rPr>
              <a:t>y</a:t>
            </a:r>
            <a:r>
              <a:rPr lang="en-US" altLang="zh-CN" sz="1600" b="1" dirty="0" smtClean="0">
                <a:solidFill>
                  <a:srgbClr val="660066"/>
                </a:solidFill>
              </a:rPr>
              <a:t>: Action</a:t>
            </a:r>
            <a:endParaRPr lang="zh-CN" altLang="en-US" sz="1600" b="1" dirty="0">
              <a:solidFill>
                <a:srgbClr val="660066"/>
              </a:solidFill>
            </a:endParaRPr>
          </a:p>
        </p:txBody>
      </p:sp>
      <p:sp>
        <p:nvSpPr>
          <p:cNvPr id="12" name="TextBox 13"/>
          <p:cNvSpPr txBox="1"/>
          <p:nvPr/>
        </p:nvSpPr>
        <p:spPr>
          <a:xfrm>
            <a:off x="3136154" y="5897571"/>
            <a:ext cx="2293095" cy="584776"/>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008000"/>
                </a:solidFill>
              </a:rPr>
              <a:t>Individual conformity factor function</a:t>
            </a:r>
            <a:endParaRPr lang="zh-CN" altLang="en-US" sz="1600" b="1" dirty="0">
              <a:solidFill>
                <a:srgbClr val="008000"/>
              </a:solidFill>
            </a:endParaRPr>
          </a:p>
        </p:txBody>
      </p:sp>
      <p:sp>
        <p:nvSpPr>
          <p:cNvPr id="13" name="椭圆 12"/>
          <p:cNvSpPr/>
          <p:nvPr/>
        </p:nvSpPr>
        <p:spPr>
          <a:xfrm>
            <a:off x="4955650" y="4311827"/>
            <a:ext cx="762715" cy="370793"/>
          </a:xfrm>
          <a:prstGeom prst="ellipse">
            <a:avLst/>
          </a:prstGeom>
          <a:noFill/>
          <a:ln w="635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0000"/>
              </a:solidFill>
            </a:endParaRPr>
          </a:p>
        </p:txBody>
      </p:sp>
      <p:cxnSp>
        <p:nvCxnSpPr>
          <p:cNvPr id="14" name="直接箭头连接符 17"/>
          <p:cNvCxnSpPr>
            <a:stCxn id="12" idx="0"/>
            <a:endCxn id="13" idx="4"/>
          </p:cNvCxnSpPr>
          <p:nvPr/>
        </p:nvCxnSpPr>
        <p:spPr bwMode="auto">
          <a:xfrm flipV="1">
            <a:off x="4282702" y="4682620"/>
            <a:ext cx="1054306" cy="1214951"/>
          </a:xfrm>
          <a:prstGeom prst="straightConnector1">
            <a:avLst/>
          </a:prstGeom>
          <a:noFill/>
          <a:ln w="31750" cap="flat" cmpd="sng" algn="ctr">
            <a:solidFill>
              <a:srgbClr val="008000"/>
            </a:solidFill>
            <a:prstDash val="dash"/>
            <a:round/>
            <a:headEnd type="none" w="med" len="med"/>
            <a:tailEnd type="arrow"/>
          </a:ln>
          <a:effectLst/>
        </p:spPr>
      </p:cxnSp>
    </p:spTree>
    <p:extLst>
      <p:ext uri="{BB962C8B-B14F-4D97-AF65-F5344CB8AC3E}">
        <p14:creationId xmlns:p14="http://schemas.microsoft.com/office/powerpoint/2010/main" val="22972853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8" grpId="0" animBg="1"/>
      <p:bldP spid="29"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Instantiation</a:t>
            </a:r>
            <a:endParaRPr lang="en-US" dirty="0"/>
          </a:p>
        </p:txBody>
      </p:sp>
      <p:pic>
        <p:nvPicPr>
          <p:cNvPr id="6" name="Picture 5" descr="Screen Shot 2013-08-10 at 8.31.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87" y="1155700"/>
            <a:ext cx="5955651" cy="3082925"/>
          </a:xfrm>
          <a:prstGeom prst="rect">
            <a:avLst/>
          </a:prstGeom>
        </p:spPr>
      </p:pic>
      <p:pic>
        <p:nvPicPr>
          <p:cNvPr id="7" name="Picture 6" descr="Screen Shot 2013-08-10 at 8.3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562" y="4109381"/>
            <a:ext cx="4250438" cy="583025"/>
          </a:xfrm>
          <a:prstGeom prst="rect">
            <a:avLst/>
          </a:prstGeom>
          <a:ln>
            <a:solidFill>
              <a:srgbClr val="008000"/>
            </a:solidFill>
          </a:ln>
        </p:spPr>
      </p:pic>
      <p:pic>
        <p:nvPicPr>
          <p:cNvPr id="8" name="Picture 7" descr="Screen Shot 2013-08-10 at 8.32.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6" y="4957263"/>
            <a:ext cx="4250438" cy="545165"/>
          </a:xfrm>
          <a:prstGeom prst="rect">
            <a:avLst/>
          </a:prstGeom>
          <a:ln>
            <a:solidFill>
              <a:srgbClr val="FF0000"/>
            </a:solidFill>
          </a:ln>
        </p:spPr>
      </p:pic>
      <p:pic>
        <p:nvPicPr>
          <p:cNvPr id="9" name="Picture 8" descr="Screen Shot 2013-08-10 at 8.32.3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0530" y="5736291"/>
            <a:ext cx="4250438" cy="715420"/>
          </a:xfrm>
          <a:prstGeom prst="rect">
            <a:avLst/>
          </a:prstGeom>
          <a:ln>
            <a:solidFill>
              <a:srgbClr val="000090"/>
            </a:solidFill>
          </a:ln>
        </p:spPr>
      </p:pic>
      <p:cxnSp>
        <p:nvCxnSpPr>
          <p:cNvPr id="10" name="直接箭头连接符 17"/>
          <p:cNvCxnSpPr>
            <a:stCxn id="11" idx="2"/>
            <a:endCxn id="7" idx="0"/>
          </p:cNvCxnSpPr>
          <p:nvPr/>
        </p:nvCxnSpPr>
        <p:spPr bwMode="auto">
          <a:xfrm>
            <a:off x="4639813" y="2286000"/>
            <a:ext cx="2378968" cy="1823381"/>
          </a:xfrm>
          <a:prstGeom prst="straightConnector1">
            <a:avLst/>
          </a:prstGeom>
          <a:noFill/>
          <a:ln w="19050" cap="flat" cmpd="sng" algn="ctr">
            <a:solidFill>
              <a:srgbClr val="008000"/>
            </a:solidFill>
            <a:prstDash val="solid"/>
            <a:round/>
            <a:headEnd type="none" w="med" len="med"/>
            <a:tailEnd type="arrow"/>
          </a:ln>
          <a:effectLst/>
        </p:spPr>
      </p:cxnSp>
      <p:sp>
        <p:nvSpPr>
          <p:cNvPr id="11" name="TextBox 10"/>
          <p:cNvSpPr txBox="1"/>
          <p:nvPr/>
        </p:nvSpPr>
        <p:spPr>
          <a:xfrm>
            <a:off x="3931783" y="1821230"/>
            <a:ext cx="1416059" cy="464770"/>
          </a:xfrm>
          <a:prstGeom prst="rect">
            <a:avLst/>
          </a:prstGeom>
          <a:noFill/>
          <a:ln>
            <a:solidFill>
              <a:srgbClr val="008000"/>
            </a:solidFill>
          </a:ln>
        </p:spPr>
        <p:txBody>
          <a:bodyPr wrap="square" rtlCol="0">
            <a:noAutofit/>
          </a:bodyPr>
          <a:lstStyle/>
          <a:p>
            <a:pPr>
              <a:buNone/>
            </a:pPr>
            <a:endParaRPr lang="zh-CN" altLang="en-US" sz="1662" b="1" i="1" dirty="0">
              <a:solidFill>
                <a:srgbClr val="0000CC"/>
              </a:solidFill>
            </a:endParaRPr>
          </a:p>
        </p:txBody>
      </p:sp>
      <p:cxnSp>
        <p:nvCxnSpPr>
          <p:cNvPr id="15" name="直接箭头连接符 17"/>
          <p:cNvCxnSpPr>
            <a:stCxn id="16" idx="2"/>
            <a:endCxn id="8" idx="0"/>
          </p:cNvCxnSpPr>
          <p:nvPr/>
        </p:nvCxnSpPr>
        <p:spPr bwMode="auto">
          <a:xfrm flipH="1">
            <a:off x="2209465" y="3048000"/>
            <a:ext cx="1667016" cy="1909263"/>
          </a:xfrm>
          <a:prstGeom prst="straightConnector1">
            <a:avLst/>
          </a:prstGeom>
          <a:noFill/>
          <a:ln w="19050" cap="flat" cmpd="sng" algn="ctr">
            <a:solidFill>
              <a:srgbClr val="FF0000"/>
            </a:solidFill>
            <a:prstDash val="solid"/>
            <a:round/>
            <a:headEnd type="none" w="med" len="med"/>
            <a:tailEnd type="arrow"/>
          </a:ln>
          <a:effectLst/>
        </p:spPr>
      </p:cxnSp>
      <p:sp>
        <p:nvSpPr>
          <p:cNvPr id="16" name="TextBox 15"/>
          <p:cNvSpPr txBox="1"/>
          <p:nvPr/>
        </p:nvSpPr>
        <p:spPr>
          <a:xfrm>
            <a:off x="2845745" y="2540781"/>
            <a:ext cx="2061472" cy="507219"/>
          </a:xfrm>
          <a:prstGeom prst="rect">
            <a:avLst/>
          </a:prstGeom>
          <a:noFill/>
          <a:ln>
            <a:solidFill>
              <a:srgbClr val="FF0000"/>
            </a:solidFill>
          </a:ln>
        </p:spPr>
        <p:txBody>
          <a:bodyPr wrap="square" rtlCol="0">
            <a:spAutoFit/>
          </a:bodyPr>
          <a:lstStyle/>
          <a:p>
            <a:pPr>
              <a:buNone/>
            </a:pPr>
            <a:endParaRPr lang="zh-CN" altLang="en-US" sz="1662" b="1" i="1" dirty="0">
              <a:solidFill>
                <a:srgbClr val="0000CC"/>
              </a:solidFill>
            </a:endParaRPr>
          </a:p>
        </p:txBody>
      </p:sp>
      <p:cxnSp>
        <p:nvCxnSpPr>
          <p:cNvPr id="21" name="直接箭头连接符 17"/>
          <p:cNvCxnSpPr>
            <a:stCxn id="22" idx="2"/>
            <a:endCxn id="9" idx="0"/>
          </p:cNvCxnSpPr>
          <p:nvPr/>
        </p:nvCxnSpPr>
        <p:spPr bwMode="auto">
          <a:xfrm>
            <a:off x="4078185" y="4025900"/>
            <a:ext cx="1287564" cy="1710391"/>
          </a:xfrm>
          <a:prstGeom prst="straightConnector1">
            <a:avLst/>
          </a:prstGeom>
          <a:noFill/>
          <a:ln w="19050" cap="flat" cmpd="sng" algn="ctr">
            <a:solidFill>
              <a:srgbClr val="000090"/>
            </a:solidFill>
            <a:prstDash val="solid"/>
            <a:round/>
            <a:headEnd type="none" w="med" len="med"/>
            <a:tailEnd type="arrow"/>
          </a:ln>
          <a:effectLst/>
        </p:spPr>
      </p:cxnSp>
      <p:sp>
        <p:nvSpPr>
          <p:cNvPr id="22" name="TextBox 21"/>
          <p:cNvSpPr txBox="1"/>
          <p:nvPr/>
        </p:nvSpPr>
        <p:spPr>
          <a:xfrm>
            <a:off x="3076559" y="3518681"/>
            <a:ext cx="2003251" cy="507219"/>
          </a:xfrm>
          <a:prstGeom prst="rect">
            <a:avLst/>
          </a:prstGeom>
          <a:noFill/>
          <a:ln>
            <a:solidFill>
              <a:srgbClr val="000090"/>
            </a:solidFill>
          </a:ln>
        </p:spPr>
        <p:txBody>
          <a:bodyPr wrap="square" rtlCol="0">
            <a:spAutoFit/>
          </a:bodyPr>
          <a:lstStyle/>
          <a:p>
            <a:pPr>
              <a:buNone/>
            </a:pPr>
            <a:endParaRPr lang="zh-CN" altLang="en-US" sz="1662" b="1" i="1" dirty="0">
              <a:solidFill>
                <a:srgbClr val="0000CC"/>
              </a:solidFill>
            </a:endParaRPr>
          </a:p>
        </p:txBody>
      </p:sp>
      <p:sp>
        <p:nvSpPr>
          <p:cNvPr id="38" name="椭圆 12"/>
          <p:cNvSpPr/>
          <p:nvPr/>
        </p:nvSpPr>
        <p:spPr>
          <a:xfrm>
            <a:off x="2313844" y="1856395"/>
            <a:ext cx="1222906" cy="429605"/>
          </a:xfrm>
          <a:prstGeom prst="ellipse">
            <a:avLst/>
          </a:prstGeom>
          <a:noFill/>
          <a:ln w="57150" cmpd="sng">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0000"/>
              </a:solidFill>
            </a:endParaRPr>
          </a:p>
        </p:txBody>
      </p:sp>
      <p:sp>
        <p:nvSpPr>
          <p:cNvPr id="14" name="TextBox 13"/>
          <p:cNvSpPr txBox="1"/>
          <p:nvPr/>
        </p:nvSpPr>
        <p:spPr>
          <a:xfrm>
            <a:off x="6632484" y="3322743"/>
            <a:ext cx="2051757" cy="584776"/>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008000"/>
                </a:solidFill>
              </a:rPr>
              <a:t>Individual conformity factor function</a:t>
            </a:r>
            <a:endParaRPr lang="zh-CN" altLang="en-US" sz="1600" dirty="0">
              <a:solidFill>
                <a:srgbClr val="008000"/>
              </a:solidFill>
            </a:endParaRPr>
          </a:p>
        </p:txBody>
      </p:sp>
      <p:sp>
        <p:nvSpPr>
          <p:cNvPr id="17" name="TextBox 16"/>
          <p:cNvSpPr txBox="1"/>
          <p:nvPr/>
        </p:nvSpPr>
        <p:spPr>
          <a:xfrm>
            <a:off x="5180359" y="4996829"/>
            <a:ext cx="2051757" cy="584776"/>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000090"/>
                </a:solidFill>
              </a:rPr>
              <a:t>Group conformity factor function</a:t>
            </a:r>
            <a:endParaRPr lang="zh-CN" altLang="en-US" sz="1600" dirty="0">
              <a:solidFill>
                <a:srgbClr val="000090"/>
              </a:solidFill>
            </a:endParaRPr>
          </a:p>
        </p:txBody>
      </p:sp>
      <p:sp>
        <p:nvSpPr>
          <p:cNvPr id="18" name="TextBox 17"/>
          <p:cNvSpPr txBox="1"/>
          <p:nvPr/>
        </p:nvSpPr>
        <p:spPr>
          <a:xfrm>
            <a:off x="765051" y="4335075"/>
            <a:ext cx="2051757" cy="584776"/>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F0000"/>
                </a:solidFill>
              </a:rPr>
              <a:t>Peer conformity factor function</a:t>
            </a:r>
            <a:endParaRPr lang="zh-CN" altLang="en-US" sz="1600" dirty="0">
              <a:solidFill>
                <a:srgbClr val="FF0000"/>
              </a:solidFill>
            </a:endParaRPr>
          </a:p>
        </p:txBody>
      </p:sp>
    </p:spTree>
    <p:extLst>
      <p:ext uri="{BB962C8B-B14F-4D97-AF65-F5344CB8AC3E}">
        <p14:creationId xmlns:p14="http://schemas.microsoft.com/office/powerpoint/2010/main" val="2418000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Conformity</a:t>
            </a:r>
            <a:endParaRPr lang="en-US" dirty="0"/>
          </a:p>
        </p:txBody>
      </p:sp>
      <p:sp>
        <p:nvSpPr>
          <p:cNvPr id="3" name="Content Placeholder 2"/>
          <p:cNvSpPr>
            <a:spLocks noGrp="1"/>
          </p:cNvSpPr>
          <p:nvPr>
            <p:ph idx="1"/>
          </p:nvPr>
        </p:nvSpPr>
        <p:spPr>
          <a:xfrm>
            <a:off x="323862" y="1196975"/>
            <a:ext cx="8569564" cy="4929188"/>
          </a:xfrm>
        </p:spPr>
        <p:txBody>
          <a:bodyPr/>
          <a:lstStyle/>
          <a:p>
            <a:r>
              <a:rPr lang="en-US" sz="2800" dirty="0"/>
              <a:t>Conformity is the act of matching </a:t>
            </a:r>
            <a:r>
              <a:rPr lang="en-US" sz="2800" dirty="0">
                <a:solidFill>
                  <a:srgbClr val="800000"/>
                </a:solidFill>
              </a:rPr>
              <a:t>attitudes</a:t>
            </a:r>
            <a:r>
              <a:rPr lang="en-US" sz="2800" dirty="0"/>
              <a:t>, </a:t>
            </a:r>
            <a:r>
              <a:rPr lang="en-US" sz="2800" dirty="0" smtClean="0">
                <a:solidFill>
                  <a:srgbClr val="008000"/>
                </a:solidFill>
              </a:rPr>
              <a:t>opinions</a:t>
            </a:r>
            <a:r>
              <a:rPr lang="en-US" sz="2800" dirty="0" smtClean="0"/>
              <a:t>, </a:t>
            </a:r>
            <a:r>
              <a:rPr lang="en-US" sz="2800" dirty="0"/>
              <a:t>and </a:t>
            </a:r>
            <a:r>
              <a:rPr lang="en-US" sz="2800" dirty="0">
                <a:solidFill>
                  <a:srgbClr val="3366FF"/>
                </a:solidFill>
              </a:rPr>
              <a:t>behaviors</a:t>
            </a:r>
            <a:r>
              <a:rPr lang="en-US" sz="2800" dirty="0"/>
              <a:t> to group norms</a:t>
            </a:r>
            <a:r>
              <a:rPr lang="en-US" sz="2800" dirty="0" smtClean="0"/>
              <a:t>.</a:t>
            </a:r>
            <a:r>
              <a:rPr lang="en-US" sz="2800" baseline="30000" dirty="0" smtClean="0"/>
              <a:t>[1]</a:t>
            </a:r>
          </a:p>
          <a:p>
            <a:r>
              <a:rPr lang="en-US" sz="2800" dirty="0" err="1" smtClean="0"/>
              <a:t>Kelman</a:t>
            </a:r>
            <a:r>
              <a:rPr lang="en-US" sz="2800" dirty="0" smtClean="0"/>
              <a:t> identified three major types of conformity</a:t>
            </a:r>
            <a:r>
              <a:rPr lang="en-US" sz="2800" baseline="30000" dirty="0" smtClean="0"/>
              <a:t>[2]</a:t>
            </a:r>
          </a:p>
          <a:p>
            <a:pPr lvl="1"/>
            <a:r>
              <a:rPr lang="en-US" sz="2400" dirty="0">
                <a:solidFill>
                  <a:srgbClr val="800000"/>
                </a:solidFill>
              </a:rPr>
              <a:t>Compliance</a:t>
            </a:r>
            <a:r>
              <a:rPr lang="en-US" sz="2400" dirty="0"/>
              <a:t> is public conformity, while possibly keeping one's own original beliefs for yourself. </a:t>
            </a:r>
          </a:p>
          <a:p>
            <a:pPr lvl="1"/>
            <a:r>
              <a:rPr lang="en-US" sz="2400" dirty="0">
                <a:solidFill>
                  <a:srgbClr val="800000"/>
                </a:solidFill>
              </a:rPr>
              <a:t>Identification</a:t>
            </a:r>
            <a:r>
              <a:rPr lang="en-US" sz="2400" dirty="0"/>
              <a:t> is conforming to someone who is liked and respected, such as a celebrity or a favorite uncle. </a:t>
            </a:r>
            <a:endParaRPr lang="en-US" sz="2400" dirty="0" smtClean="0"/>
          </a:p>
          <a:p>
            <a:pPr lvl="1"/>
            <a:r>
              <a:rPr lang="en-US" sz="2400" dirty="0" smtClean="0">
                <a:solidFill>
                  <a:srgbClr val="800000"/>
                </a:solidFill>
              </a:rPr>
              <a:t>Internalization</a:t>
            </a:r>
            <a:r>
              <a:rPr lang="en-US" sz="2400" dirty="0" smtClean="0"/>
              <a:t> </a:t>
            </a:r>
            <a:r>
              <a:rPr lang="en-US" sz="2400" dirty="0"/>
              <a:t>is accepting the belief or </a:t>
            </a:r>
            <a:r>
              <a:rPr lang="en-US" sz="2400" dirty="0" smtClean="0"/>
              <a:t>behavior, </a:t>
            </a:r>
            <a:r>
              <a:rPr lang="en-US" sz="2400" dirty="0"/>
              <a:t>if the source is credible. It is the deepest influence on people and it will affect them for a long time.</a:t>
            </a:r>
          </a:p>
        </p:txBody>
      </p:sp>
      <p:sp>
        <p:nvSpPr>
          <p:cNvPr id="4" name="矩形 2"/>
          <p:cNvSpPr>
            <a:spLocks noChangeArrowheads="1"/>
          </p:cNvSpPr>
          <p:nvPr/>
        </p:nvSpPr>
        <p:spPr bwMode="auto">
          <a:xfrm>
            <a:off x="0" y="5945951"/>
            <a:ext cx="9144000" cy="912047"/>
          </a:xfrm>
          <a:prstGeom prst="rect">
            <a:avLst/>
          </a:prstGeom>
          <a:solidFill>
            <a:schemeClr val="bg1"/>
          </a:solidFill>
          <a:ln w="9525">
            <a:noFill/>
            <a:miter lim="800000"/>
            <a:headEnd/>
            <a:tailEnd/>
          </a:ln>
        </p:spPr>
        <p:txBody>
          <a:bodyPr wrap="square" lIns="180000" rIns="180000">
            <a:noAutofit/>
          </a:bodyPr>
          <a:lstStyle/>
          <a:p>
            <a:r>
              <a:rPr lang="en-US" altLang="zh-CN" sz="1400" dirty="0"/>
              <a:t>[1] </a:t>
            </a:r>
            <a:r>
              <a:rPr lang="en-US" altLang="zh-CN" sz="1400" dirty="0" smtClean="0"/>
              <a:t>R.B. </a:t>
            </a:r>
            <a:r>
              <a:rPr lang="en-US" altLang="zh-CN" sz="1400" dirty="0" err="1" smtClean="0"/>
              <a:t>Cialdini</a:t>
            </a:r>
            <a:r>
              <a:rPr lang="en-US" altLang="zh-CN" sz="1400" dirty="0" smtClean="0"/>
              <a:t>, </a:t>
            </a:r>
            <a:r>
              <a:rPr lang="en-US" altLang="zh-CN" sz="1400" dirty="0"/>
              <a:t>&amp; </a:t>
            </a:r>
            <a:r>
              <a:rPr lang="en-US" altLang="zh-CN" sz="1400" dirty="0" smtClean="0"/>
              <a:t>N.J. Goldstein. Social </a:t>
            </a:r>
            <a:r>
              <a:rPr lang="en-US" altLang="zh-CN" sz="1400" dirty="0"/>
              <a:t>influence: Compliance and conformity. Annual Review of </a:t>
            </a:r>
            <a:r>
              <a:rPr lang="en-US" altLang="zh-CN" sz="1400" dirty="0" smtClean="0"/>
              <a:t>Psych., 2004, 55</a:t>
            </a:r>
            <a:r>
              <a:rPr lang="en-US" altLang="zh-CN" sz="1400" dirty="0"/>
              <a:t>, 591–</a:t>
            </a:r>
            <a:r>
              <a:rPr lang="en-US" altLang="zh-CN" sz="1400" dirty="0" smtClean="0"/>
              <a:t>621.</a:t>
            </a:r>
            <a:endParaRPr lang="en-US" altLang="zh-CN" sz="1400" dirty="0"/>
          </a:p>
          <a:p>
            <a:r>
              <a:rPr lang="en-US" altLang="zh-CN" sz="1400" dirty="0" smtClean="0"/>
              <a:t>[2</a:t>
            </a:r>
            <a:r>
              <a:rPr lang="en-US" altLang="zh-CN" sz="1400" dirty="0"/>
              <a:t>] </a:t>
            </a:r>
            <a:r>
              <a:rPr lang="en-US" altLang="zh-CN" sz="1400" dirty="0" smtClean="0"/>
              <a:t>H.C. </a:t>
            </a:r>
            <a:r>
              <a:rPr lang="en-US" altLang="zh-CN" sz="1400" dirty="0" err="1" smtClean="0"/>
              <a:t>Kelman</a:t>
            </a:r>
            <a:r>
              <a:rPr lang="en-US" altLang="zh-CN" sz="1400" dirty="0" smtClean="0"/>
              <a:t>. Compliance</a:t>
            </a:r>
            <a:r>
              <a:rPr lang="en-US" altLang="zh-CN" sz="1400" dirty="0"/>
              <a:t>, Identification, and Internalization: Three Processes of Attitude </a:t>
            </a:r>
            <a:r>
              <a:rPr lang="en-US" altLang="zh-CN" sz="1400" dirty="0" smtClean="0"/>
              <a:t>Change. </a:t>
            </a:r>
            <a:r>
              <a:rPr lang="en-US" altLang="zh-CN" sz="1400" dirty="0"/>
              <a:t>Journal of Conflict </a:t>
            </a:r>
            <a:r>
              <a:rPr lang="en-US" altLang="zh-CN" sz="1400" dirty="0" smtClean="0"/>
              <a:t>Resolution, 1958, </a:t>
            </a:r>
            <a:r>
              <a:rPr lang="en-US" altLang="zh-CN" sz="1400" dirty="0"/>
              <a:t>2 (1): 51–60.</a:t>
            </a:r>
            <a:endParaRPr lang="en-US" sz="1400" dirty="0"/>
          </a:p>
        </p:txBody>
      </p:sp>
    </p:spTree>
    <p:extLst>
      <p:ext uri="{BB962C8B-B14F-4D97-AF65-F5344CB8AC3E}">
        <p14:creationId xmlns:p14="http://schemas.microsoft.com/office/powerpoint/2010/main" val="4087240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Social Features</a:t>
            </a:r>
            <a:endParaRPr lang="en-US" dirty="0"/>
          </a:p>
        </p:txBody>
      </p:sp>
      <p:sp>
        <p:nvSpPr>
          <p:cNvPr id="3" name="Content Placeholder 2"/>
          <p:cNvSpPr>
            <a:spLocks noGrp="1"/>
          </p:cNvSpPr>
          <p:nvPr>
            <p:ph idx="1"/>
          </p:nvPr>
        </p:nvSpPr>
        <p:spPr>
          <a:xfrm>
            <a:off x="250586" y="1123823"/>
            <a:ext cx="8642839" cy="4929188"/>
          </a:xfrm>
        </p:spPr>
        <p:txBody>
          <a:bodyPr/>
          <a:lstStyle/>
          <a:p>
            <a:r>
              <a:rPr lang="en-US" sz="2800" dirty="0"/>
              <a:t>Opinion </a:t>
            </a:r>
            <a:r>
              <a:rPr lang="en-US" sz="2800" dirty="0" smtClean="0"/>
              <a:t>leader</a:t>
            </a:r>
            <a:r>
              <a:rPr lang="en-US" altLang="zh-CN" sz="2800" baseline="30000" dirty="0"/>
              <a:t>[1]</a:t>
            </a:r>
            <a:endParaRPr lang="en-US" sz="2800" dirty="0" smtClean="0"/>
          </a:p>
          <a:p>
            <a:pPr lvl="1"/>
            <a:r>
              <a:rPr lang="en-US" altLang="zh-CN" sz="2400" dirty="0" smtClean="0"/>
              <a:t>W</a:t>
            </a:r>
            <a:r>
              <a:rPr lang="en-US" sz="2400" dirty="0" smtClean="0"/>
              <a:t>hether </a:t>
            </a:r>
            <a:r>
              <a:rPr lang="en-US" sz="2400" dirty="0"/>
              <a:t>the user is an opinion leader or </a:t>
            </a:r>
            <a:r>
              <a:rPr lang="en-US" sz="2400" dirty="0" smtClean="0"/>
              <a:t>not</a:t>
            </a:r>
          </a:p>
          <a:p>
            <a:pPr marL="342900" lvl="1" indent="-342900">
              <a:buFontTx/>
              <a:buChar char="•"/>
            </a:pPr>
            <a:r>
              <a:rPr lang="en-US" sz="2800" dirty="0" smtClean="0"/>
              <a:t>Structur</a:t>
            </a:r>
            <a:r>
              <a:rPr lang="en-US" sz="2800" dirty="0" smtClean="0"/>
              <a:t>al</a:t>
            </a:r>
            <a:r>
              <a:rPr lang="en-US" sz="2800" dirty="0" smtClean="0"/>
              <a:t> </a:t>
            </a:r>
            <a:r>
              <a:rPr lang="en-US" sz="2800" dirty="0" smtClean="0"/>
              <a:t>hole</a:t>
            </a:r>
            <a:r>
              <a:rPr lang="en-US" altLang="zh-CN" baseline="30000" dirty="0" smtClean="0"/>
              <a:t>[2]</a:t>
            </a:r>
            <a:endParaRPr lang="en-US" sz="2800" dirty="0" smtClean="0"/>
          </a:p>
          <a:p>
            <a:pPr lvl="1"/>
            <a:r>
              <a:rPr lang="en-US" altLang="zh-CN" sz="2400" dirty="0" smtClean="0"/>
              <a:t>W</a:t>
            </a:r>
            <a:r>
              <a:rPr lang="en-US" sz="2400" dirty="0" smtClean="0"/>
              <a:t>hether </a:t>
            </a:r>
            <a:r>
              <a:rPr lang="en-US" sz="2400" dirty="0"/>
              <a:t>the user is a structural hole </a:t>
            </a:r>
            <a:r>
              <a:rPr lang="en-US" sz="2400" dirty="0" smtClean="0"/>
              <a:t>spanner</a:t>
            </a:r>
          </a:p>
          <a:p>
            <a:r>
              <a:rPr lang="en-US" sz="2800" dirty="0"/>
              <a:t>Social </a:t>
            </a:r>
            <a:r>
              <a:rPr lang="en-US" sz="2800" dirty="0" smtClean="0"/>
              <a:t>ties</a:t>
            </a:r>
            <a:r>
              <a:rPr lang="en-US" altLang="zh-CN" sz="2800" baseline="30000" dirty="0" smtClean="0"/>
              <a:t>[3]</a:t>
            </a:r>
            <a:endParaRPr lang="en-US" sz="2800" dirty="0" smtClean="0"/>
          </a:p>
          <a:p>
            <a:pPr lvl="1"/>
            <a:r>
              <a:rPr lang="en-US" altLang="zh-CN" sz="2400" dirty="0" smtClean="0"/>
              <a:t>W</a:t>
            </a:r>
            <a:r>
              <a:rPr lang="en-US" sz="2400" dirty="0" smtClean="0"/>
              <a:t>hether </a:t>
            </a:r>
            <a:r>
              <a:rPr lang="en-US" sz="2400" dirty="0"/>
              <a:t>a tie between two users is a strong </a:t>
            </a:r>
            <a:r>
              <a:rPr lang="en-US" sz="2400" dirty="0" smtClean="0"/>
              <a:t>or weak tie</a:t>
            </a:r>
          </a:p>
          <a:p>
            <a:r>
              <a:rPr lang="en-US" sz="2800" dirty="0"/>
              <a:t>Social </a:t>
            </a:r>
            <a:r>
              <a:rPr lang="en-US" sz="2800" dirty="0" smtClean="0"/>
              <a:t>balance</a:t>
            </a:r>
            <a:r>
              <a:rPr lang="en-US" altLang="zh-CN" sz="2800" baseline="30000" dirty="0" smtClean="0"/>
              <a:t>[4]</a:t>
            </a:r>
            <a:endParaRPr lang="en-US" sz="2800" dirty="0" smtClean="0"/>
          </a:p>
          <a:p>
            <a:pPr lvl="1"/>
            <a:r>
              <a:rPr lang="en-US" sz="2400" dirty="0"/>
              <a:t>P</a:t>
            </a:r>
            <a:r>
              <a:rPr lang="en-US" sz="2400" dirty="0" smtClean="0"/>
              <a:t>eople </a:t>
            </a:r>
            <a:r>
              <a:rPr lang="en-US" sz="2400" dirty="0"/>
              <a:t>in a social network tend to form balanced (triad) structures (like “my friend’s friend is also my friend”).</a:t>
            </a:r>
          </a:p>
        </p:txBody>
      </p:sp>
      <p:sp>
        <p:nvSpPr>
          <p:cNvPr id="4" name="矩形 2"/>
          <p:cNvSpPr>
            <a:spLocks noChangeArrowheads="1"/>
          </p:cNvSpPr>
          <p:nvPr/>
        </p:nvSpPr>
        <p:spPr bwMode="auto">
          <a:xfrm>
            <a:off x="0" y="5611760"/>
            <a:ext cx="9144000" cy="1246239"/>
          </a:xfrm>
          <a:prstGeom prst="rect">
            <a:avLst/>
          </a:prstGeom>
          <a:solidFill>
            <a:schemeClr val="bg1"/>
          </a:solidFill>
          <a:ln w="9525">
            <a:noFill/>
            <a:miter lim="800000"/>
            <a:headEnd/>
            <a:tailEnd/>
          </a:ln>
        </p:spPr>
        <p:txBody>
          <a:bodyPr wrap="square" lIns="180000" rIns="180000">
            <a:noAutofit/>
          </a:bodyPr>
          <a:lstStyle/>
          <a:p>
            <a:r>
              <a:rPr lang="en-US" altLang="zh-CN" sz="1400" dirty="0"/>
              <a:t>[1] </a:t>
            </a:r>
            <a:r>
              <a:rPr lang="en-US" altLang="zh-CN" sz="1200" dirty="0"/>
              <a:t>X. Song, Y. Chi, K. Hino, and B. L. Tseng. Identifying </a:t>
            </a:r>
            <a:r>
              <a:rPr lang="en-US" altLang="zh-CN" sz="1200" dirty="0" smtClean="0"/>
              <a:t>opinion leaders </a:t>
            </a:r>
            <a:r>
              <a:rPr lang="en-US" altLang="zh-CN" sz="1200" dirty="0"/>
              <a:t>in the blogosphere. In </a:t>
            </a:r>
            <a:r>
              <a:rPr lang="en-US" altLang="zh-CN" sz="1200" b="1" dirty="0"/>
              <a:t>CIKM’06</a:t>
            </a:r>
            <a:r>
              <a:rPr lang="en-US" altLang="zh-CN" sz="1200" dirty="0"/>
              <a:t>, pages 971–974, 2007.</a:t>
            </a:r>
          </a:p>
          <a:p>
            <a:r>
              <a:rPr lang="en-US" altLang="zh-CN" sz="1400" dirty="0" smtClean="0"/>
              <a:t>[2] </a:t>
            </a:r>
            <a:r>
              <a:rPr lang="en-US" sz="1200" dirty="0" smtClean="0"/>
              <a:t>T. </a:t>
            </a:r>
            <a:r>
              <a:rPr lang="en-US" sz="1200" dirty="0"/>
              <a:t>Lou and </a:t>
            </a:r>
            <a:r>
              <a:rPr lang="en-US" sz="1200" dirty="0" smtClean="0"/>
              <a:t>J </a:t>
            </a:r>
            <a:r>
              <a:rPr lang="en-US" sz="1200" dirty="0"/>
              <a:t>Tang. Mining Structural Hole Spanners Through Information Diffusion in Social Networks. In </a:t>
            </a:r>
            <a:r>
              <a:rPr lang="en-US" sz="1200" b="1" dirty="0" smtClean="0"/>
              <a:t>WWW'13</a:t>
            </a:r>
            <a:r>
              <a:rPr lang="en-US" sz="1200" dirty="0" smtClean="0"/>
              <a:t>. </a:t>
            </a:r>
            <a:r>
              <a:rPr lang="en-US" sz="1200" dirty="0"/>
              <a:t>pp. 837-848</a:t>
            </a:r>
            <a:r>
              <a:rPr lang="en-US" sz="1200" dirty="0" smtClean="0"/>
              <a:t>.</a:t>
            </a:r>
          </a:p>
          <a:p>
            <a:r>
              <a:rPr lang="en-US" altLang="zh-CN" sz="1400" dirty="0" smtClean="0"/>
              <a:t>[3] </a:t>
            </a:r>
            <a:r>
              <a:rPr lang="en-US" sz="1200" dirty="0" smtClean="0"/>
              <a:t>M</a:t>
            </a:r>
            <a:r>
              <a:rPr lang="en-US" sz="1200" dirty="0"/>
              <a:t>. </a:t>
            </a:r>
            <a:r>
              <a:rPr lang="en-US" sz="1200" dirty="0" err="1"/>
              <a:t>Granovetter</a:t>
            </a:r>
            <a:r>
              <a:rPr lang="en-US" sz="1200" dirty="0"/>
              <a:t>. The strength of weak ties. American Journal </a:t>
            </a:r>
            <a:r>
              <a:rPr lang="en-US" sz="1200" dirty="0" smtClean="0"/>
              <a:t>of Sociology</a:t>
            </a:r>
            <a:r>
              <a:rPr lang="en-US" sz="1200" dirty="0"/>
              <a:t>, 78(6):1360–1380, </a:t>
            </a:r>
            <a:r>
              <a:rPr lang="en-US" sz="1200" dirty="0" smtClean="0"/>
              <a:t>1973</a:t>
            </a:r>
            <a:r>
              <a:rPr lang="en-US" altLang="zh-CN" sz="1200" dirty="0" smtClean="0"/>
              <a:t>.</a:t>
            </a:r>
          </a:p>
          <a:p>
            <a:r>
              <a:rPr lang="en-US" altLang="zh-CN" sz="1400" dirty="0"/>
              <a:t>[4] </a:t>
            </a:r>
            <a:r>
              <a:rPr lang="en-US" sz="1200" dirty="0" smtClean="0"/>
              <a:t>D</a:t>
            </a:r>
            <a:r>
              <a:rPr lang="en-US" sz="1200" dirty="0"/>
              <a:t>. Easley and J. Kleinberg. Networks, Crowds, and </a:t>
            </a:r>
            <a:r>
              <a:rPr lang="en-US" sz="1200" dirty="0" smtClean="0"/>
              <a:t>Markets: Reasoning </a:t>
            </a:r>
            <a:r>
              <a:rPr lang="en-US" sz="1200" dirty="0"/>
              <a:t>about a Highly Connected World. Cambridge </a:t>
            </a:r>
            <a:r>
              <a:rPr lang="en-US" sz="1200" dirty="0" smtClean="0"/>
              <a:t>University Press</a:t>
            </a:r>
            <a:r>
              <a:rPr lang="en-US" sz="1200" dirty="0"/>
              <a:t>, 2010.</a:t>
            </a:r>
          </a:p>
        </p:txBody>
      </p:sp>
    </p:spTree>
    <p:extLst>
      <p:ext uri="{BB962C8B-B14F-4D97-AF65-F5344CB8AC3E}">
        <p14:creationId xmlns:p14="http://schemas.microsoft.com/office/powerpoint/2010/main" val="3913696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Model Learning</a:t>
            </a:r>
            <a:endParaRPr lang="en-US" dirty="0"/>
          </a:p>
        </p:txBody>
      </p:sp>
      <p:pic>
        <p:nvPicPr>
          <p:cNvPr id="4" name="Picture 3"/>
          <p:cNvPicPr>
            <a:picLocks noChangeAspect="1"/>
          </p:cNvPicPr>
          <p:nvPr/>
        </p:nvPicPr>
        <p:blipFill>
          <a:blip r:embed="rId3"/>
          <a:stretch>
            <a:fillRect/>
          </a:stretch>
        </p:blipFill>
        <p:spPr>
          <a:xfrm>
            <a:off x="1020272" y="981075"/>
            <a:ext cx="6589003" cy="5739367"/>
          </a:xfrm>
          <a:prstGeom prst="rect">
            <a:avLst/>
          </a:prstGeom>
        </p:spPr>
      </p:pic>
      <p:sp>
        <p:nvSpPr>
          <p:cNvPr id="5" name="TextBox 4"/>
          <p:cNvSpPr txBox="1"/>
          <p:nvPr/>
        </p:nvSpPr>
        <p:spPr>
          <a:xfrm>
            <a:off x="1490550" y="2523777"/>
            <a:ext cx="5882728" cy="550064"/>
          </a:xfrm>
          <a:prstGeom prst="rect">
            <a:avLst/>
          </a:prstGeom>
          <a:solidFill>
            <a:srgbClr val="92D050">
              <a:alpha val="40000"/>
            </a:srgbClr>
          </a:solidFill>
        </p:spPr>
        <p:txBody>
          <a:bodyPr wrap="square" rtlCol="0">
            <a:noAutofit/>
          </a:bodyPr>
          <a:lstStyle/>
          <a:p>
            <a:endParaRPr lang="en-US" sz="1400" dirty="0"/>
          </a:p>
        </p:txBody>
      </p:sp>
      <p:sp>
        <p:nvSpPr>
          <p:cNvPr id="6" name="TextBox 5"/>
          <p:cNvSpPr txBox="1"/>
          <p:nvPr/>
        </p:nvSpPr>
        <p:spPr>
          <a:xfrm>
            <a:off x="1490549" y="3073841"/>
            <a:ext cx="5882729" cy="1153886"/>
          </a:xfrm>
          <a:prstGeom prst="rect">
            <a:avLst/>
          </a:prstGeom>
          <a:solidFill>
            <a:srgbClr val="FFFF00">
              <a:alpha val="40000"/>
            </a:srgbClr>
          </a:solidFill>
        </p:spPr>
        <p:txBody>
          <a:bodyPr wrap="square" rtlCol="0">
            <a:noAutofit/>
          </a:bodyPr>
          <a:lstStyle/>
          <a:p>
            <a:endParaRPr lang="en-US" sz="4000" dirty="0"/>
          </a:p>
        </p:txBody>
      </p:sp>
      <p:sp>
        <p:nvSpPr>
          <p:cNvPr id="7" name="TextBox 6"/>
          <p:cNvSpPr txBox="1"/>
          <p:nvPr/>
        </p:nvSpPr>
        <p:spPr>
          <a:xfrm>
            <a:off x="1490550" y="4227727"/>
            <a:ext cx="5882728" cy="1771646"/>
          </a:xfrm>
          <a:prstGeom prst="rect">
            <a:avLst/>
          </a:prstGeom>
          <a:solidFill>
            <a:srgbClr val="92D050">
              <a:alpha val="40000"/>
            </a:srgbClr>
          </a:solidFill>
        </p:spPr>
        <p:txBody>
          <a:bodyPr wrap="square" rtlCol="0">
            <a:noAutofit/>
          </a:bodyPr>
          <a:lstStyle/>
          <a:p>
            <a:endParaRPr lang="en-US" sz="9600" dirty="0"/>
          </a:p>
        </p:txBody>
      </p:sp>
      <p:sp>
        <p:nvSpPr>
          <p:cNvPr id="8" name="TextBox 7"/>
          <p:cNvSpPr txBox="1"/>
          <p:nvPr/>
        </p:nvSpPr>
        <p:spPr>
          <a:xfrm>
            <a:off x="7609275" y="2749275"/>
            <a:ext cx="1277493" cy="369332"/>
          </a:xfrm>
          <a:prstGeom prst="rect">
            <a:avLst/>
          </a:prstGeom>
          <a:noFill/>
        </p:spPr>
        <p:txBody>
          <a:bodyPr wrap="square" rtlCol="0">
            <a:spAutoFit/>
          </a:bodyPr>
          <a:lstStyle/>
          <a:p>
            <a:r>
              <a:rPr lang="en-US" altLang="zh-CN" dirty="0" smtClean="0">
                <a:solidFill>
                  <a:srgbClr val="FF0000"/>
                </a:solidFill>
              </a:rPr>
              <a:t>(1) Master</a:t>
            </a:r>
            <a:endParaRPr lang="en-US" dirty="0">
              <a:solidFill>
                <a:srgbClr val="FF0000"/>
              </a:solidFill>
            </a:endParaRPr>
          </a:p>
        </p:txBody>
      </p:sp>
      <p:sp>
        <p:nvSpPr>
          <p:cNvPr id="9" name="TextBox 8"/>
          <p:cNvSpPr txBox="1"/>
          <p:nvPr/>
        </p:nvSpPr>
        <p:spPr>
          <a:xfrm>
            <a:off x="7609275" y="5029877"/>
            <a:ext cx="1287167" cy="369332"/>
          </a:xfrm>
          <a:prstGeom prst="rect">
            <a:avLst/>
          </a:prstGeom>
          <a:noFill/>
        </p:spPr>
        <p:txBody>
          <a:bodyPr wrap="square" rtlCol="0">
            <a:spAutoFit/>
          </a:bodyPr>
          <a:lstStyle/>
          <a:p>
            <a:r>
              <a:rPr lang="en-US" altLang="zh-CN" dirty="0" smtClean="0">
                <a:solidFill>
                  <a:srgbClr val="FF0000"/>
                </a:solidFill>
              </a:rPr>
              <a:t>(3) Master</a:t>
            </a:r>
            <a:endParaRPr lang="en-US" dirty="0">
              <a:solidFill>
                <a:srgbClr val="FF0000"/>
              </a:solidFill>
            </a:endParaRPr>
          </a:p>
        </p:txBody>
      </p:sp>
      <p:sp>
        <p:nvSpPr>
          <p:cNvPr id="10" name="TextBox 9"/>
          <p:cNvSpPr txBox="1"/>
          <p:nvPr/>
        </p:nvSpPr>
        <p:spPr>
          <a:xfrm>
            <a:off x="7609275" y="3426611"/>
            <a:ext cx="1149425" cy="369332"/>
          </a:xfrm>
          <a:prstGeom prst="rect">
            <a:avLst/>
          </a:prstGeom>
          <a:noFill/>
        </p:spPr>
        <p:txBody>
          <a:bodyPr wrap="square" rtlCol="0">
            <a:spAutoFit/>
          </a:bodyPr>
          <a:lstStyle/>
          <a:p>
            <a:r>
              <a:rPr lang="en-US" altLang="zh-CN" dirty="0" smtClean="0"/>
              <a:t>(2) Slave</a:t>
            </a:r>
            <a:endParaRPr lang="en-US" dirty="0"/>
          </a:p>
        </p:txBody>
      </p:sp>
      <p:sp>
        <p:nvSpPr>
          <p:cNvPr id="12" name="TextBox 11"/>
          <p:cNvSpPr txBox="1"/>
          <p:nvPr/>
        </p:nvSpPr>
        <p:spPr>
          <a:xfrm>
            <a:off x="7630510" y="1028622"/>
            <a:ext cx="1385422" cy="830997"/>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FF0000"/>
                </a:solidFill>
              </a:rPr>
              <a:t>Unknown parameters to estimate</a:t>
            </a:r>
            <a:endParaRPr lang="zh-CN" altLang="en-US" sz="1600" b="1" dirty="0">
              <a:solidFill>
                <a:srgbClr val="FF0000"/>
              </a:solidFill>
            </a:endParaRPr>
          </a:p>
        </p:txBody>
      </p:sp>
      <p:cxnSp>
        <p:nvCxnSpPr>
          <p:cNvPr id="13" name="直接箭头连接符 17"/>
          <p:cNvCxnSpPr>
            <a:stCxn id="12" idx="1"/>
          </p:cNvCxnSpPr>
          <p:nvPr/>
        </p:nvCxnSpPr>
        <p:spPr bwMode="auto">
          <a:xfrm flipH="1">
            <a:off x="6334481" y="1444121"/>
            <a:ext cx="1296029" cy="2630"/>
          </a:xfrm>
          <a:prstGeom prst="straightConnector1">
            <a:avLst/>
          </a:prstGeom>
          <a:no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880186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Distributed Learning</a:t>
            </a:r>
            <a:endParaRPr lang="en-US" dirty="0"/>
          </a:p>
        </p:txBody>
      </p:sp>
      <p:sp>
        <p:nvSpPr>
          <p:cNvPr id="9" name="TextBox 8"/>
          <p:cNvSpPr txBox="1"/>
          <p:nvPr/>
        </p:nvSpPr>
        <p:spPr>
          <a:xfrm>
            <a:off x="4572001" y="1272546"/>
            <a:ext cx="2672861" cy="94448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844083">
              <a:defRPr/>
            </a:pPr>
            <a:r>
              <a:rPr lang="en-US" altLang="zh-CN" sz="1846" b="1" i="1" dirty="0"/>
              <a:t>Slave</a:t>
            </a:r>
          </a:p>
          <a:p>
            <a:pPr algn="ctr" defTabSz="844083">
              <a:defRPr/>
            </a:pPr>
            <a:r>
              <a:rPr lang="en-US" altLang="zh-CN" sz="1846" i="1" dirty="0"/>
              <a:t>Compute local gradient via random sampling</a:t>
            </a:r>
            <a:endParaRPr lang="zh-CN" altLang="en-US" sz="1846" i="1" dirty="0"/>
          </a:p>
        </p:txBody>
      </p:sp>
      <p:cxnSp>
        <p:nvCxnSpPr>
          <p:cNvPr id="12" name="直接箭头连接符 11"/>
          <p:cNvCxnSpPr>
            <a:endCxn id="9" idx="1"/>
          </p:cNvCxnSpPr>
          <p:nvPr/>
        </p:nvCxnSpPr>
        <p:spPr bwMode="auto">
          <a:xfrm>
            <a:off x="3491880" y="1741322"/>
            <a:ext cx="1080121" cy="3469"/>
          </a:xfrm>
          <a:prstGeom prst="straightConnector1">
            <a:avLst/>
          </a:prstGeom>
          <a:noFill/>
          <a:ln w="38100" cap="flat" cmpd="sng" algn="ctr">
            <a:solidFill>
              <a:schemeClr val="tx2"/>
            </a:solidFill>
            <a:prstDash val="solid"/>
            <a:round/>
            <a:headEnd type="none" w="med" len="med"/>
            <a:tailEnd type="arrow"/>
          </a:ln>
          <a:effectLst/>
        </p:spPr>
      </p:cxnSp>
      <p:cxnSp>
        <p:nvCxnSpPr>
          <p:cNvPr id="18" name="肘形连接符 17"/>
          <p:cNvCxnSpPr>
            <a:stCxn id="9" idx="2"/>
            <a:endCxn id="24" idx="2"/>
          </p:cNvCxnSpPr>
          <p:nvPr/>
        </p:nvCxnSpPr>
        <p:spPr bwMode="auto">
          <a:xfrm rot="5400000">
            <a:off x="4331141" y="639744"/>
            <a:ext cx="12700" cy="3154583"/>
          </a:xfrm>
          <a:prstGeom prst="bentConnector3">
            <a:avLst>
              <a:gd name="adj1" fmla="val 1800000"/>
            </a:avLst>
          </a:prstGeom>
          <a:noFill/>
          <a:ln w="38100" cap="flat" cmpd="sng" algn="ctr">
            <a:solidFill>
              <a:schemeClr val="tx2"/>
            </a:solidFill>
            <a:prstDash val="solid"/>
            <a:round/>
            <a:headEnd type="none" w="med" len="med"/>
            <a:tailEnd type="arrow"/>
          </a:ln>
          <a:effectLst/>
        </p:spPr>
      </p:cxnSp>
      <p:sp>
        <p:nvSpPr>
          <p:cNvPr id="24" name="TextBox 23"/>
          <p:cNvSpPr txBox="1"/>
          <p:nvPr/>
        </p:nvSpPr>
        <p:spPr>
          <a:xfrm>
            <a:off x="1997765" y="1272546"/>
            <a:ext cx="1512168" cy="94448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844083">
              <a:defRPr/>
            </a:pPr>
            <a:r>
              <a:rPr lang="en-US" altLang="zh-CN" sz="1846" b="1" i="1" dirty="0"/>
              <a:t>Master</a:t>
            </a:r>
          </a:p>
          <a:p>
            <a:pPr algn="ctr" defTabSz="844083">
              <a:defRPr/>
            </a:pPr>
            <a:r>
              <a:rPr lang="en-US" altLang="zh-CN" sz="1846" i="1" dirty="0"/>
              <a:t>Global update</a:t>
            </a:r>
            <a:endParaRPr lang="zh-CN" altLang="en-US" sz="1846" i="1" dirty="0"/>
          </a:p>
        </p:txBody>
      </p:sp>
      <p:sp>
        <p:nvSpPr>
          <p:cNvPr id="3" name="Oval 2"/>
          <p:cNvSpPr/>
          <p:nvPr/>
        </p:nvSpPr>
        <p:spPr bwMode="auto">
          <a:xfrm>
            <a:off x="2123728" y="3000738"/>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15" name="Oval 14"/>
          <p:cNvSpPr/>
          <p:nvPr/>
        </p:nvSpPr>
        <p:spPr bwMode="auto">
          <a:xfrm>
            <a:off x="1124000" y="3207884"/>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16" name="Oval 15"/>
          <p:cNvSpPr/>
          <p:nvPr/>
        </p:nvSpPr>
        <p:spPr bwMode="auto">
          <a:xfrm>
            <a:off x="755576" y="4130709"/>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17" name="Oval 16"/>
          <p:cNvSpPr/>
          <p:nvPr/>
        </p:nvSpPr>
        <p:spPr bwMode="auto">
          <a:xfrm>
            <a:off x="1403648" y="4396585"/>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19" name="Oval 18"/>
          <p:cNvSpPr/>
          <p:nvPr/>
        </p:nvSpPr>
        <p:spPr bwMode="auto">
          <a:xfrm>
            <a:off x="3635896" y="2867800"/>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0" name="Oval 19"/>
          <p:cNvSpPr/>
          <p:nvPr/>
        </p:nvSpPr>
        <p:spPr bwMode="auto">
          <a:xfrm>
            <a:off x="2843808" y="4595992"/>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1" name="Oval 20"/>
          <p:cNvSpPr/>
          <p:nvPr/>
        </p:nvSpPr>
        <p:spPr bwMode="auto">
          <a:xfrm>
            <a:off x="3707904" y="3798365"/>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2" name="Oval 21"/>
          <p:cNvSpPr/>
          <p:nvPr/>
        </p:nvSpPr>
        <p:spPr bwMode="auto">
          <a:xfrm>
            <a:off x="4211960" y="3266613"/>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3" name="Oval 22"/>
          <p:cNvSpPr/>
          <p:nvPr/>
        </p:nvSpPr>
        <p:spPr bwMode="auto">
          <a:xfrm>
            <a:off x="3275856" y="3399551"/>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6" name="Oval 25"/>
          <p:cNvSpPr/>
          <p:nvPr/>
        </p:nvSpPr>
        <p:spPr bwMode="auto">
          <a:xfrm>
            <a:off x="3779912" y="5469669"/>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7" name="Oval 26"/>
          <p:cNvSpPr/>
          <p:nvPr/>
        </p:nvSpPr>
        <p:spPr bwMode="auto">
          <a:xfrm>
            <a:off x="4211960" y="4795399"/>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b="1" dirty="0">
              <a:solidFill>
                <a:srgbClr val="003399"/>
              </a:solidFill>
              <a:latin typeface="Verdana" pitchFamily="34" charset="0"/>
              <a:ea typeface="黑体" pitchFamily="2" charset="-122"/>
            </a:endParaRPr>
          </a:p>
        </p:txBody>
      </p:sp>
      <p:sp>
        <p:nvSpPr>
          <p:cNvPr id="28" name="Oval 27"/>
          <p:cNvSpPr/>
          <p:nvPr/>
        </p:nvSpPr>
        <p:spPr bwMode="auto">
          <a:xfrm>
            <a:off x="4572000" y="4463054"/>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003399"/>
              </a:solidFill>
              <a:latin typeface="Verdana" pitchFamily="34" charset="0"/>
              <a:ea typeface="黑体" pitchFamily="2" charset="-122"/>
            </a:endParaRPr>
          </a:p>
        </p:txBody>
      </p:sp>
      <p:sp>
        <p:nvSpPr>
          <p:cNvPr id="29" name="Oval 28"/>
          <p:cNvSpPr/>
          <p:nvPr/>
        </p:nvSpPr>
        <p:spPr bwMode="auto">
          <a:xfrm>
            <a:off x="3419872" y="4861868"/>
            <a:ext cx="432048" cy="398814"/>
          </a:xfrm>
          <a:prstGeom prst="ellipse">
            <a:avLst/>
          </a:prstGeom>
          <a:noFill/>
          <a:ln w="38100" cap="flat" cmpd="sng" algn="ctr">
            <a:solidFill>
              <a:schemeClr val="tx2"/>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b="1" dirty="0">
              <a:solidFill>
                <a:srgbClr val="003399"/>
              </a:solidFill>
              <a:latin typeface="Verdana" pitchFamily="34" charset="0"/>
              <a:ea typeface="黑体" pitchFamily="2" charset="-122"/>
            </a:endParaRPr>
          </a:p>
        </p:txBody>
      </p:sp>
      <p:cxnSp>
        <p:nvCxnSpPr>
          <p:cNvPr id="5" name="Straight Connector 4"/>
          <p:cNvCxnSpPr>
            <a:stCxn id="15" idx="6"/>
            <a:endCxn id="3" idx="2"/>
          </p:cNvCxnSpPr>
          <p:nvPr/>
        </p:nvCxnSpPr>
        <p:spPr bwMode="auto">
          <a:xfrm flipV="1">
            <a:off x="1556050" y="3200145"/>
            <a:ext cx="567680" cy="207146"/>
          </a:xfrm>
          <a:prstGeom prst="line">
            <a:avLst/>
          </a:prstGeom>
          <a:noFill/>
          <a:ln w="38100" cap="flat" cmpd="sng" algn="ctr">
            <a:solidFill>
              <a:schemeClr val="tx2"/>
            </a:solidFill>
            <a:prstDash val="solid"/>
            <a:round/>
            <a:headEnd type="none" w="med" len="med"/>
            <a:tailEnd type="none" w="lg" len="lg"/>
          </a:ln>
          <a:effectLst/>
        </p:spPr>
      </p:cxnSp>
      <p:cxnSp>
        <p:nvCxnSpPr>
          <p:cNvPr id="30" name="Straight Connector 29"/>
          <p:cNvCxnSpPr>
            <a:stCxn id="16" idx="0"/>
            <a:endCxn id="15" idx="4"/>
          </p:cNvCxnSpPr>
          <p:nvPr/>
        </p:nvCxnSpPr>
        <p:spPr bwMode="auto">
          <a:xfrm flipV="1">
            <a:off x="971600" y="3606698"/>
            <a:ext cx="368424" cy="524012"/>
          </a:xfrm>
          <a:prstGeom prst="line">
            <a:avLst/>
          </a:prstGeom>
          <a:noFill/>
          <a:ln w="38100" cap="flat" cmpd="sng" algn="ctr">
            <a:solidFill>
              <a:schemeClr val="tx2"/>
            </a:solidFill>
            <a:prstDash val="solid"/>
            <a:round/>
            <a:headEnd type="none" w="med" len="med"/>
            <a:tailEnd type="none" w="lg" len="lg"/>
          </a:ln>
          <a:effectLst/>
        </p:spPr>
      </p:cxnSp>
      <p:cxnSp>
        <p:nvCxnSpPr>
          <p:cNvPr id="31" name="Straight Connector 30"/>
          <p:cNvCxnSpPr>
            <a:stCxn id="23" idx="1"/>
            <a:endCxn id="3" idx="6"/>
          </p:cNvCxnSpPr>
          <p:nvPr/>
        </p:nvCxnSpPr>
        <p:spPr bwMode="auto">
          <a:xfrm flipH="1" flipV="1">
            <a:off x="2555778" y="3200145"/>
            <a:ext cx="783352" cy="257812"/>
          </a:xfrm>
          <a:prstGeom prst="line">
            <a:avLst/>
          </a:prstGeom>
          <a:noFill/>
          <a:ln w="38100" cap="flat" cmpd="sng" algn="ctr">
            <a:solidFill>
              <a:schemeClr val="tx2"/>
            </a:solidFill>
            <a:prstDash val="solid"/>
            <a:round/>
            <a:headEnd type="none" w="med" len="med"/>
            <a:tailEnd type="none" w="lg" len="lg"/>
          </a:ln>
          <a:effectLst/>
        </p:spPr>
      </p:cxnSp>
      <p:cxnSp>
        <p:nvCxnSpPr>
          <p:cNvPr id="34" name="Straight Connector 33"/>
          <p:cNvCxnSpPr>
            <a:stCxn id="17" idx="7"/>
            <a:endCxn id="15" idx="5"/>
          </p:cNvCxnSpPr>
          <p:nvPr/>
        </p:nvCxnSpPr>
        <p:spPr bwMode="auto">
          <a:xfrm flipH="1" flipV="1">
            <a:off x="1492776" y="3548292"/>
            <a:ext cx="279648" cy="906698"/>
          </a:xfrm>
          <a:prstGeom prst="line">
            <a:avLst/>
          </a:prstGeom>
          <a:noFill/>
          <a:ln w="38100" cap="flat" cmpd="sng" algn="ctr">
            <a:solidFill>
              <a:schemeClr val="tx2"/>
            </a:solidFill>
            <a:prstDash val="solid"/>
            <a:round/>
            <a:headEnd type="none" w="med" len="med"/>
            <a:tailEnd type="none" w="lg" len="lg"/>
          </a:ln>
          <a:effectLst/>
        </p:spPr>
      </p:cxnSp>
      <p:cxnSp>
        <p:nvCxnSpPr>
          <p:cNvPr id="39" name="Straight Connector 38"/>
          <p:cNvCxnSpPr>
            <a:stCxn id="21" idx="1"/>
            <a:endCxn id="23" idx="5"/>
          </p:cNvCxnSpPr>
          <p:nvPr/>
        </p:nvCxnSpPr>
        <p:spPr bwMode="auto">
          <a:xfrm flipH="1" flipV="1">
            <a:off x="3644634" y="3739960"/>
            <a:ext cx="126544" cy="116810"/>
          </a:xfrm>
          <a:prstGeom prst="line">
            <a:avLst/>
          </a:prstGeom>
          <a:noFill/>
          <a:ln w="38100" cap="flat" cmpd="sng" algn="ctr">
            <a:solidFill>
              <a:schemeClr val="tx2"/>
            </a:solidFill>
            <a:prstDash val="solid"/>
            <a:round/>
            <a:headEnd type="none" w="med" len="med"/>
            <a:tailEnd type="none" w="lg" len="lg"/>
          </a:ln>
          <a:effectLst/>
        </p:spPr>
      </p:cxnSp>
      <p:cxnSp>
        <p:nvCxnSpPr>
          <p:cNvPr id="43" name="Straight Connector 42"/>
          <p:cNvCxnSpPr>
            <a:stCxn id="23" idx="7"/>
            <a:endCxn id="19" idx="3"/>
          </p:cNvCxnSpPr>
          <p:nvPr/>
        </p:nvCxnSpPr>
        <p:spPr bwMode="auto">
          <a:xfrm flipV="1">
            <a:off x="3644632" y="3208209"/>
            <a:ext cx="54536" cy="249748"/>
          </a:xfrm>
          <a:prstGeom prst="line">
            <a:avLst/>
          </a:prstGeom>
          <a:noFill/>
          <a:ln w="38100" cap="flat" cmpd="sng" algn="ctr">
            <a:solidFill>
              <a:schemeClr val="tx2"/>
            </a:solidFill>
            <a:prstDash val="solid"/>
            <a:round/>
            <a:headEnd type="none" w="med" len="med"/>
            <a:tailEnd type="none" w="lg" len="lg"/>
          </a:ln>
          <a:effectLst/>
        </p:spPr>
      </p:cxnSp>
      <p:cxnSp>
        <p:nvCxnSpPr>
          <p:cNvPr id="46" name="Straight Connector 45"/>
          <p:cNvCxnSpPr>
            <a:stCxn id="21" idx="7"/>
            <a:endCxn id="22" idx="3"/>
          </p:cNvCxnSpPr>
          <p:nvPr/>
        </p:nvCxnSpPr>
        <p:spPr bwMode="auto">
          <a:xfrm flipV="1">
            <a:off x="4076680" y="3607022"/>
            <a:ext cx="198552" cy="249748"/>
          </a:xfrm>
          <a:prstGeom prst="line">
            <a:avLst/>
          </a:prstGeom>
          <a:noFill/>
          <a:ln w="38100" cap="flat" cmpd="sng" algn="ctr">
            <a:solidFill>
              <a:schemeClr val="tx2"/>
            </a:solidFill>
            <a:prstDash val="solid"/>
            <a:round/>
            <a:headEnd type="none" w="med" len="med"/>
            <a:tailEnd type="none" w="lg" len="lg"/>
          </a:ln>
          <a:effectLst/>
        </p:spPr>
      </p:cxnSp>
      <p:cxnSp>
        <p:nvCxnSpPr>
          <p:cNvPr id="49" name="Straight Connector 48"/>
          <p:cNvCxnSpPr>
            <a:stCxn id="22" idx="1"/>
            <a:endCxn id="19" idx="5"/>
          </p:cNvCxnSpPr>
          <p:nvPr/>
        </p:nvCxnSpPr>
        <p:spPr bwMode="auto">
          <a:xfrm flipH="1" flipV="1">
            <a:off x="4004674" y="3208209"/>
            <a:ext cx="270560" cy="116810"/>
          </a:xfrm>
          <a:prstGeom prst="line">
            <a:avLst/>
          </a:prstGeom>
          <a:noFill/>
          <a:ln w="38100" cap="flat" cmpd="sng" algn="ctr">
            <a:solidFill>
              <a:schemeClr val="tx2"/>
            </a:solidFill>
            <a:prstDash val="solid"/>
            <a:round/>
            <a:headEnd type="none" w="med" len="med"/>
            <a:tailEnd type="none" w="lg" len="lg"/>
          </a:ln>
          <a:effectLst/>
        </p:spPr>
      </p:cxnSp>
      <p:cxnSp>
        <p:nvCxnSpPr>
          <p:cNvPr id="52" name="Straight Connector 51"/>
          <p:cNvCxnSpPr>
            <a:stCxn id="20" idx="6"/>
          </p:cNvCxnSpPr>
          <p:nvPr/>
        </p:nvCxnSpPr>
        <p:spPr bwMode="auto">
          <a:xfrm flipV="1">
            <a:off x="3275858" y="4682496"/>
            <a:ext cx="1317848" cy="112903"/>
          </a:xfrm>
          <a:prstGeom prst="line">
            <a:avLst/>
          </a:prstGeom>
          <a:noFill/>
          <a:ln w="38100" cap="flat" cmpd="sng" algn="ctr">
            <a:solidFill>
              <a:schemeClr val="tx2"/>
            </a:solidFill>
            <a:prstDash val="solid"/>
            <a:round/>
            <a:headEnd type="none" w="med" len="med"/>
            <a:tailEnd type="none" w="lg" len="lg"/>
          </a:ln>
          <a:effectLst/>
        </p:spPr>
      </p:cxnSp>
      <p:cxnSp>
        <p:nvCxnSpPr>
          <p:cNvPr id="55" name="Straight Connector 54"/>
          <p:cNvCxnSpPr>
            <a:stCxn id="29" idx="6"/>
            <a:endCxn id="27" idx="2"/>
          </p:cNvCxnSpPr>
          <p:nvPr/>
        </p:nvCxnSpPr>
        <p:spPr bwMode="auto">
          <a:xfrm flipV="1">
            <a:off x="3851922" y="4994806"/>
            <a:ext cx="360040" cy="66469"/>
          </a:xfrm>
          <a:prstGeom prst="line">
            <a:avLst/>
          </a:prstGeom>
          <a:noFill/>
          <a:ln w="38100" cap="flat" cmpd="sng" algn="ctr">
            <a:solidFill>
              <a:schemeClr val="tx2"/>
            </a:solidFill>
            <a:prstDash val="solid"/>
            <a:round/>
            <a:headEnd type="none" w="med" len="med"/>
            <a:tailEnd type="none" w="lg" len="lg"/>
          </a:ln>
          <a:effectLst/>
        </p:spPr>
      </p:cxnSp>
      <p:cxnSp>
        <p:nvCxnSpPr>
          <p:cNvPr id="59" name="Straight Connector 58"/>
          <p:cNvCxnSpPr>
            <a:stCxn id="26" idx="7"/>
            <a:endCxn id="27" idx="4"/>
          </p:cNvCxnSpPr>
          <p:nvPr/>
        </p:nvCxnSpPr>
        <p:spPr bwMode="auto">
          <a:xfrm flipV="1">
            <a:off x="4148690" y="5194213"/>
            <a:ext cx="279296" cy="333862"/>
          </a:xfrm>
          <a:prstGeom prst="line">
            <a:avLst/>
          </a:prstGeom>
          <a:noFill/>
          <a:ln w="38100" cap="flat" cmpd="sng" algn="ctr">
            <a:solidFill>
              <a:schemeClr val="tx2"/>
            </a:solidFill>
            <a:prstDash val="solid"/>
            <a:round/>
            <a:headEnd type="none" w="med" len="med"/>
            <a:tailEnd type="none" w="lg" len="lg"/>
          </a:ln>
          <a:effectLst/>
        </p:spPr>
      </p:cxnSp>
      <p:cxnSp>
        <p:nvCxnSpPr>
          <p:cNvPr id="62" name="Straight Connector 61"/>
          <p:cNvCxnSpPr>
            <a:stCxn id="26" idx="1"/>
            <a:endCxn id="29" idx="4"/>
          </p:cNvCxnSpPr>
          <p:nvPr/>
        </p:nvCxnSpPr>
        <p:spPr bwMode="auto">
          <a:xfrm flipH="1" flipV="1">
            <a:off x="3635896" y="5260682"/>
            <a:ext cx="207288" cy="267393"/>
          </a:xfrm>
          <a:prstGeom prst="line">
            <a:avLst/>
          </a:prstGeom>
          <a:noFill/>
          <a:ln w="38100" cap="flat" cmpd="sng" algn="ctr">
            <a:solidFill>
              <a:schemeClr val="tx2"/>
            </a:solidFill>
            <a:prstDash val="solid"/>
            <a:round/>
            <a:headEnd type="none" w="med" len="med"/>
            <a:tailEnd type="none" w="lg" len="lg"/>
          </a:ln>
          <a:effectLst/>
        </p:spPr>
      </p:cxnSp>
      <p:cxnSp>
        <p:nvCxnSpPr>
          <p:cNvPr id="66" name="Straight Connector 65"/>
          <p:cNvCxnSpPr>
            <a:stCxn id="20" idx="2"/>
            <a:endCxn id="17" idx="6"/>
          </p:cNvCxnSpPr>
          <p:nvPr/>
        </p:nvCxnSpPr>
        <p:spPr bwMode="auto">
          <a:xfrm flipH="1" flipV="1">
            <a:off x="1835698" y="4595992"/>
            <a:ext cx="1008112" cy="199407"/>
          </a:xfrm>
          <a:prstGeom prst="line">
            <a:avLst/>
          </a:prstGeom>
          <a:noFill/>
          <a:ln w="38100" cap="flat" cmpd="sng" algn="ctr">
            <a:solidFill>
              <a:schemeClr val="tx2"/>
            </a:solidFill>
            <a:prstDash val="solid"/>
            <a:round/>
            <a:headEnd type="none" w="med" len="med"/>
            <a:tailEnd type="none" w="lg" len="lg"/>
          </a:ln>
          <a:effectLst/>
        </p:spPr>
      </p:cxnSp>
      <p:sp>
        <p:nvSpPr>
          <p:cNvPr id="69" name="Teardrop 68"/>
          <p:cNvSpPr/>
          <p:nvPr/>
        </p:nvSpPr>
        <p:spPr bwMode="auto">
          <a:xfrm>
            <a:off x="395538" y="2934269"/>
            <a:ext cx="2304256" cy="2259943"/>
          </a:xfrm>
          <a:prstGeom prst="teardrop">
            <a:avLst/>
          </a:prstGeom>
          <a:solidFill>
            <a:srgbClr val="FF6600">
              <a:alpha val="36000"/>
            </a:srgbClr>
          </a:solidFill>
          <a:ln w="38100" cap="flat" cmpd="sng" algn="ctr">
            <a:no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998E3E"/>
              </a:solidFill>
              <a:latin typeface="Verdana" pitchFamily="34" charset="0"/>
              <a:ea typeface="黑体" pitchFamily="2" charset="-122"/>
            </a:endParaRPr>
          </a:p>
        </p:txBody>
      </p:sp>
      <p:sp>
        <p:nvSpPr>
          <p:cNvPr id="70" name="Teardrop 69"/>
          <p:cNvSpPr/>
          <p:nvPr/>
        </p:nvSpPr>
        <p:spPr bwMode="auto">
          <a:xfrm rot="16200000">
            <a:off x="3090297" y="2632391"/>
            <a:ext cx="1595254" cy="1800200"/>
          </a:xfrm>
          <a:prstGeom prst="teardrop">
            <a:avLst>
              <a:gd name="adj" fmla="val 80847"/>
            </a:avLst>
          </a:prstGeom>
          <a:solidFill>
            <a:schemeClr val="accent5">
              <a:lumMod val="25000"/>
              <a:alpha val="36000"/>
            </a:schemeClr>
          </a:solidFill>
          <a:ln w="38100" cap="flat" cmpd="sng" algn="ctr">
            <a:no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998E3E"/>
              </a:solidFill>
              <a:latin typeface="Verdana" pitchFamily="34" charset="0"/>
              <a:ea typeface="黑体" pitchFamily="2" charset="-122"/>
            </a:endParaRPr>
          </a:p>
        </p:txBody>
      </p:sp>
      <p:sp>
        <p:nvSpPr>
          <p:cNvPr id="71" name="Teardrop 70"/>
          <p:cNvSpPr/>
          <p:nvPr/>
        </p:nvSpPr>
        <p:spPr bwMode="auto">
          <a:xfrm rot="16200000">
            <a:off x="3346252" y="3467636"/>
            <a:ext cx="1587403" cy="3312368"/>
          </a:xfrm>
          <a:prstGeom prst="teardrop">
            <a:avLst>
              <a:gd name="adj" fmla="val 80847"/>
            </a:avLst>
          </a:prstGeom>
          <a:solidFill>
            <a:srgbClr val="3366FF">
              <a:alpha val="36000"/>
            </a:srgbClr>
          </a:solidFill>
          <a:ln w="38100" cap="flat" cmpd="sng" algn="ctr">
            <a:no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fontAlgn="base">
              <a:spcBef>
                <a:spcPct val="20000"/>
              </a:spcBef>
              <a:spcAft>
                <a:spcPct val="0"/>
              </a:spcAft>
              <a:buFontTx/>
              <a:buChar char="–"/>
            </a:pPr>
            <a:endParaRPr lang="en-US" sz="2585">
              <a:solidFill>
                <a:srgbClr val="998E3E"/>
              </a:solidFill>
              <a:latin typeface="Verdana" pitchFamily="34" charset="0"/>
              <a:ea typeface="黑体" pitchFamily="2" charset="-122"/>
            </a:endParaRPr>
          </a:p>
        </p:txBody>
      </p:sp>
      <p:sp>
        <p:nvSpPr>
          <p:cNvPr id="72" name="TextBox 71"/>
          <p:cNvSpPr txBox="1"/>
          <p:nvPr/>
        </p:nvSpPr>
        <p:spPr>
          <a:xfrm>
            <a:off x="5148064" y="3266615"/>
            <a:ext cx="3316934" cy="774058"/>
          </a:xfrm>
          <a:prstGeom prst="rect">
            <a:avLst/>
          </a:prstGeom>
          <a:noFill/>
        </p:spPr>
        <p:txBody>
          <a:bodyPr wrap="none" rtlCol="0">
            <a:spAutoFit/>
          </a:bodyPr>
          <a:lstStyle/>
          <a:p>
            <a:pPr>
              <a:buNone/>
            </a:pPr>
            <a:r>
              <a:rPr lang="en-US" sz="2215" dirty="0"/>
              <a:t>Graph Partition by </a:t>
            </a:r>
            <a:r>
              <a:rPr lang="en-US" sz="2215" dirty="0" err="1"/>
              <a:t>Metis</a:t>
            </a:r>
            <a:endParaRPr lang="en-US" sz="2215" dirty="0"/>
          </a:p>
          <a:p>
            <a:pPr>
              <a:buNone/>
            </a:pPr>
            <a:r>
              <a:rPr lang="en-US" sz="2215" dirty="0"/>
              <a:t>Master-Slave Computing</a:t>
            </a:r>
          </a:p>
        </p:txBody>
      </p:sp>
      <p:pic>
        <p:nvPicPr>
          <p:cNvPr id="37"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8" y="2535459"/>
            <a:ext cx="583042" cy="5312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617" y="4913564"/>
            <a:ext cx="583042" cy="5312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1303" y="2602177"/>
            <a:ext cx="583042" cy="53125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330462" y="4337169"/>
            <a:ext cx="2672861" cy="844062"/>
          </a:xfrm>
          <a:prstGeom prst="rect">
            <a:avLst/>
          </a:prstGeom>
          <a:noFill/>
        </p:spPr>
        <p:txBody>
          <a:bodyPr wrap="square" rtlCol="0">
            <a:noAutofit/>
          </a:bodyPr>
          <a:lstStyle/>
          <a:p>
            <a:pPr>
              <a:buNone/>
            </a:pPr>
            <a:r>
              <a:rPr lang="en-US" sz="2215" dirty="0">
                <a:solidFill>
                  <a:srgbClr val="800000"/>
                </a:solidFill>
              </a:rPr>
              <a:t>Inevitable </a:t>
            </a:r>
            <a:r>
              <a:rPr lang="en-US" altLang="zh-CN" sz="2215" dirty="0">
                <a:solidFill>
                  <a:srgbClr val="800000"/>
                </a:solidFill>
              </a:rPr>
              <a:t>loss of correlation factors!</a:t>
            </a:r>
            <a:endParaRPr lang="en-US" sz="2215" dirty="0">
              <a:solidFill>
                <a:srgbClr val="FF6600"/>
              </a:solidFill>
            </a:endParaRPr>
          </a:p>
        </p:txBody>
      </p:sp>
    </p:spTree>
    <p:extLst>
      <p:ext uri="{BB962C8B-B14F-4D97-AF65-F5344CB8AC3E}">
        <p14:creationId xmlns:p14="http://schemas.microsoft.com/office/powerpoint/2010/main" val="4212862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par>
                                <p:cTn id="44" presetID="9"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par>
                                <p:cTn id="47" presetID="9"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par>
                                <p:cTn id="56" presetID="9"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dissolve">
                                      <p:cBhvr>
                                        <p:cTn id="58" dur="500"/>
                                        <p:tgtEl>
                                          <p:spTgt spid="39"/>
                                        </p:tgtEl>
                                      </p:cBhvr>
                                    </p:animEffect>
                                  </p:childTnLst>
                                </p:cTn>
                              </p:par>
                              <p:par>
                                <p:cTn id="59" presetID="9"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par>
                                <p:cTn id="62" presetID="9"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dissolve">
                                      <p:cBhvr>
                                        <p:cTn id="64" dur="500"/>
                                        <p:tgtEl>
                                          <p:spTgt spid="46"/>
                                        </p:tgtEl>
                                      </p:cBhvr>
                                    </p:animEffect>
                                  </p:childTnLst>
                                </p:cTn>
                              </p:par>
                              <p:par>
                                <p:cTn id="65" presetID="9"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dissolve">
                                      <p:cBhvr>
                                        <p:cTn id="67" dur="500"/>
                                        <p:tgtEl>
                                          <p:spTgt spid="49"/>
                                        </p:tgtEl>
                                      </p:cBhvr>
                                    </p:animEffect>
                                  </p:childTnLst>
                                </p:cTn>
                              </p:par>
                              <p:par>
                                <p:cTn id="68" presetID="9"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par>
                                <p:cTn id="71" presetID="9"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dissolve">
                                      <p:cBhvr>
                                        <p:cTn id="73" dur="500"/>
                                        <p:tgtEl>
                                          <p:spTgt spid="55"/>
                                        </p:tgtEl>
                                      </p:cBhvr>
                                    </p:animEffect>
                                  </p:childTnLst>
                                </p:cTn>
                              </p:par>
                              <p:par>
                                <p:cTn id="74" presetID="9"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dissolve">
                                      <p:cBhvr>
                                        <p:cTn id="76" dur="500"/>
                                        <p:tgtEl>
                                          <p:spTgt spid="59"/>
                                        </p:tgtEl>
                                      </p:cBhvr>
                                    </p:animEffect>
                                  </p:childTnLst>
                                </p:cTn>
                              </p:par>
                              <p:par>
                                <p:cTn id="77" presetID="9"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dissolve">
                                      <p:cBhvr>
                                        <p:cTn id="79" dur="500"/>
                                        <p:tgtEl>
                                          <p:spTgt spid="62"/>
                                        </p:tgtEl>
                                      </p:cBhvr>
                                    </p:animEffect>
                                  </p:childTnLst>
                                </p:cTn>
                              </p:par>
                              <p:par>
                                <p:cTn id="80" presetID="9"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dissolve">
                                      <p:cBhvr>
                                        <p:cTn id="82" dur="5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dissolve">
                                      <p:cBhvr>
                                        <p:cTn id="87" dur="500"/>
                                        <p:tgtEl>
                                          <p:spTgt spid="6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dissolve">
                                      <p:cBhvr>
                                        <p:cTn id="90" dur="500"/>
                                        <p:tgtEl>
                                          <p:spTgt spid="7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dissolve">
                                      <p:cBhvr>
                                        <p:cTn id="93" dur="500"/>
                                        <p:tgtEl>
                                          <p:spTgt spid="71"/>
                                        </p:tgtEl>
                                      </p:cBhvr>
                                    </p:animEffect>
                                  </p:childTnLst>
                                </p:cTn>
                              </p:par>
                              <p:par>
                                <p:cTn id="94" presetID="14" presetClass="entr" presetSubtype="10" fill="hold" nodeType="withEffect">
                                  <p:stCondLst>
                                    <p:cond delay="0"/>
                                  </p:stCondLst>
                                  <p:childTnLst>
                                    <p:set>
                                      <p:cBhvr>
                                        <p:cTn id="95" dur="1" fill="hold">
                                          <p:stCondLst>
                                            <p:cond delay="0"/>
                                          </p:stCondLst>
                                        </p:cTn>
                                        <p:tgtEl>
                                          <p:spTgt spid="72">
                                            <p:txEl>
                                              <p:pRg st="0" end="0"/>
                                            </p:txEl>
                                          </p:spTgt>
                                        </p:tgtEl>
                                        <p:attrNameLst>
                                          <p:attrName>style.visibility</p:attrName>
                                        </p:attrNameLst>
                                      </p:cBhvr>
                                      <p:to>
                                        <p:strVal val="visible"/>
                                      </p:to>
                                    </p:set>
                                    <p:animEffect transition="in" filter="randombar(horizontal)">
                                      <p:cBhvr>
                                        <p:cTn id="96" dur="500"/>
                                        <p:tgtEl>
                                          <p:spTgt spid="72">
                                            <p:txEl>
                                              <p:pRg st="0" end="0"/>
                                            </p:txEl>
                                          </p:spTgt>
                                        </p:tgtEl>
                                      </p:cBhvr>
                                    </p:animEffect>
                                  </p:childTnLst>
                                </p:cTn>
                              </p:par>
                              <p:par>
                                <p:cTn id="97" presetID="9" presetClass="entr" presetSubtype="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dissolve">
                                      <p:cBhvr>
                                        <p:cTn id="99" dur="500"/>
                                        <p:tgtEl>
                                          <p:spTgt spid="37"/>
                                        </p:tgtEl>
                                      </p:cBhvr>
                                    </p:animEffect>
                                  </p:childTnLst>
                                </p:cTn>
                              </p:par>
                              <p:par>
                                <p:cTn id="100" presetID="9"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dissolve">
                                      <p:cBhvr>
                                        <p:cTn id="102" dur="500"/>
                                        <p:tgtEl>
                                          <p:spTgt spid="41"/>
                                        </p:tgtEl>
                                      </p:cBhvr>
                                    </p:animEffect>
                                  </p:childTnLst>
                                </p:cTn>
                              </p:par>
                              <p:par>
                                <p:cTn id="103" presetID="9"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dissolv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nodeType="clickEffect">
                                  <p:stCondLst>
                                    <p:cond delay="0"/>
                                  </p:stCondLst>
                                  <p:childTnLst>
                                    <p:set>
                                      <p:cBhvr>
                                        <p:cTn id="109" dur="1" fill="hold">
                                          <p:stCondLst>
                                            <p:cond delay="0"/>
                                          </p:stCondLst>
                                        </p:cTn>
                                        <p:tgtEl>
                                          <p:spTgt spid="72">
                                            <p:txEl>
                                              <p:pRg st="1" end="1"/>
                                            </p:txEl>
                                          </p:spTgt>
                                        </p:tgtEl>
                                        <p:attrNameLst>
                                          <p:attrName>style.visibility</p:attrName>
                                        </p:attrNameLst>
                                      </p:cBhvr>
                                      <p:to>
                                        <p:strVal val="visible"/>
                                      </p:to>
                                    </p:set>
                                    <p:animEffect transition="in" filter="randombar(horizontal)">
                                      <p:cBhvr>
                                        <p:cTn id="110" dur="500"/>
                                        <p:tgtEl>
                                          <p:spTgt spid="72">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nodeType="clickEffect">
                                  <p:stCondLst>
                                    <p:cond delay="0"/>
                                  </p:stCondLst>
                                  <p:childTnLst>
                                    <p:set>
                                      <p:cBhvr>
                                        <p:cTn id="114"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15"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9" grpId="0" animBg="1"/>
      <p:bldP spid="20" grpId="0" animBg="1"/>
      <p:bldP spid="21" grpId="0" animBg="1"/>
      <p:bldP spid="22" grpId="0" animBg="1"/>
      <p:bldP spid="23" grpId="0" animBg="1"/>
      <p:bldP spid="26" grpId="0" animBg="1"/>
      <p:bldP spid="27" grpId="0" animBg="1"/>
      <p:bldP spid="28" grpId="0" animBg="1"/>
      <p:bldP spid="29" grpId="0" animBg="1"/>
      <p:bldP spid="69" grpId="0" animBg="1"/>
      <p:bldP spid="70"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Experiments</a:t>
            </a:r>
            <a:endParaRPr lang="en-US" dirty="0"/>
          </a:p>
        </p:txBody>
      </p:sp>
    </p:spTree>
    <p:extLst>
      <p:ext uri="{BB962C8B-B14F-4D97-AF65-F5344CB8AC3E}">
        <p14:creationId xmlns:p14="http://schemas.microsoft.com/office/powerpoint/2010/main" val="725946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23857" y="981076"/>
            <a:ext cx="8820143"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6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6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32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Baselines</a:t>
            </a:r>
          </a:p>
          <a:p>
            <a:pPr marL="914400" lvl="1" indent="-457200" defTabSz="914400" eaLnBrk="0" fontAlgn="base" hangingPunct="0">
              <a:spcBef>
                <a:spcPts val="360"/>
              </a:spcBef>
              <a:spcAft>
                <a:spcPct val="0"/>
              </a:spcAft>
              <a:buFont typeface="Lucida Grande"/>
              <a:buChar char="-"/>
              <a:defRPr/>
            </a:pPr>
            <a:r>
              <a:rPr lang="en-US" altLang="zh-CN" sz="2000" i="1" dirty="0" smtClean="0"/>
              <a:t>Support </a:t>
            </a:r>
            <a:r>
              <a:rPr lang="en-US" altLang="zh-CN" sz="2000" i="1" dirty="0"/>
              <a:t>Vector Machine (SVM</a:t>
            </a:r>
            <a:r>
              <a:rPr lang="en-US" altLang="zh-CN" sz="2000" i="1" dirty="0" smtClean="0"/>
              <a:t>)</a:t>
            </a:r>
          </a:p>
          <a:p>
            <a:pPr marL="914400" lvl="1" indent="-457200" defTabSz="914400" eaLnBrk="0" fontAlgn="base" hangingPunct="0">
              <a:spcBef>
                <a:spcPts val="360"/>
              </a:spcBef>
              <a:spcAft>
                <a:spcPct val="0"/>
              </a:spcAft>
              <a:buFont typeface="Lucida Grande"/>
              <a:buChar char="-"/>
              <a:defRPr/>
            </a:pPr>
            <a:r>
              <a:rPr lang="en-US" altLang="zh-CN" sz="2000" i="1" dirty="0" smtClean="0"/>
              <a:t>Logistic </a:t>
            </a:r>
            <a:r>
              <a:rPr lang="en-US" altLang="zh-CN" sz="2000" i="1" dirty="0"/>
              <a:t>Regression (LR</a:t>
            </a:r>
            <a:r>
              <a:rPr lang="en-US" altLang="zh-CN" sz="2000" i="1" dirty="0" smtClean="0"/>
              <a:t>)</a:t>
            </a:r>
          </a:p>
          <a:p>
            <a:pPr marL="914400" lvl="1" indent="-457200" defTabSz="914400" eaLnBrk="0" fontAlgn="base" hangingPunct="0">
              <a:spcBef>
                <a:spcPts val="360"/>
              </a:spcBef>
              <a:spcAft>
                <a:spcPct val="0"/>
              </a:spcAft>
              <a:buFont typeface="Lucida Grande"/>
              <a:buChar char="-"/>
              <a:defRPr/>
            </a:pPr>
            <a:r>
              <a:rPr lang="en-US" sz="2000" i="1" dirty="0" smtClean="0"/>
              <a:t>Naive </a:t>
            </a:r>
            <a:r>
              <a:rPr lang="en-US" sz="2000" i="1" dirty="0"/>
              <a:t>Bayes</a:t>
            </a:r>
            <a:r>
              <a:rPr lang="zh-CN" altLang="en-US" sz="2000" i="1" dirty="0"/>
              <a:t> </a:t>
            </a:r>
            <a:r>
              <a:rPr lang="en-US" altLang="zh-CN" sz="2000" i="1" dirty="0"/>
              <a:t>(NB</a:t>
            </a:r>
            <a:r>
              <a:rPr lang="en-US" altLang="zh-CN" sz="2000" i="1" dirty="0" smtClean="0"/>
              <a:t>)</a:t>
            </a:r>
          </a:p>
          <a:p>
            <a:pPr marL="914400" lvl="1" indent="-457200" defTabSz="914400" eaLnBrk="0" fontAlgn="base" hangingPunct="0">
              <a:spcBef>
                <a:spcPts val="360"/>
              </a:spcBef>
              <a:spcAft>
                <a:spcPct val="0"/>
              </a:spcAft>
              <a:buFont typeface="Lucida Grande"/>
              <a:buChar char="-"/>
              <a:defRPr/>
            </a:pPr>
            <a:r>
              <a:rPr lang="en-US" sz="2000" i="1" dirty="0" smtClean="0"/>
              <a:t>Gaussian </a:t>
            </a:r>
            <a:r>
              <a:rPr lang="en-US" sz="2000" i="1" dirty="0"/>
              <a:t>Radial Basis Function Neural Network (RBF</a:t>
            </a:r>
            <a:r>
              <a:rPr lang="en-US" sz="2000" i="1" dirty="0" smtClean="0"/>
              <a:t>)</a:t>
            </a:r>
          </a:p>
          <a:p>
            <a:pPr marL="914400" lvl="1" indent="-457200" defTabSz="914400" eaLnBrk="0" fontAlgn="base" hangingPunct="0">
              <a:spcBef>
                <a:spcPts val="360"/>
              </a:spcBef>
              <a:spcAft>
                <a:spcPct val="0"/>
              </a:spcAft>
              <a:buFont typeface="Lucida Grande"/>
              <a:buChar char="-"/>
              <a:defRPr/>
            </a:pPr>
            <a:r>
              <a:rPr lang="en-US" sz="2000" i="1" dirty="0" smtClean="0"/>
              <a:t>Conditional </a:t>
            </a:r>
            <a:r>
              <a:rPr lang="en-US" sz="2000" i="1" dirty="0"/>
              <a:t>Random Field (CRF</a:t>
            </a:r>
            <a:r>
              <a:rPr lang="en-US" sz="2000" i="1" dirty="0" smtClean="0"/>
              <a:t>)</a:t>
            </a:r>
          </a:p>
          <a:p>
            <a:pPr marL="457200" lvl="0" indent="-457200" defTabSz="914400" eaLnBrk="0" fontAlgn="base" hangingPunct="0">
              <a:spcBef>
                <a:spcPct val="20000"/>
              </a:spcBef>
              <a:spcAft>
                <a:spcPct val="0"/>
              </a:spcAft>
              <a:buFont typeface="Arial"/>
              <a:buChar char="•"/>
              <a:defRPr/>
            </a:pPr>
            <a:r>
              <a:rPr lang="en-US" altLang="zh-CN" sz="2800" kern="0" dirty="0" smtClean="0"/>
              <a:t>Evaluation metrics</a:t>
            </a:r>
            <a:endParaRPr lang="en-US" altLang="zh-CN" sz="2800" kern="0" dirty="0"/>
          </a:p>
          <a:p>
            <a:pPr marL="914400" lvl="1" indent="-457200" defTabSz="914400" eaLnBrk="0" fontAlgn="base" hangingPunct="0">
              <a:spcBef>
                <a:spcPct val="20000"/>
              </a:spcBef>
              <a:spcAft>
                <a:spcPct val="0"/>
              </a:spcAft>
              <a:buFont typeface="Lucida Grande"/>
              <a:buChar char="-"/>
              <a:defRPr/>
            </a:pPr>
            <a:r>
              <a:rPr kumimoji="0" lang="en-US" altLang="zh-CN" sz="2000" b="0" i="1" u="none" strike="noStrike" kern="0" cap="none" spc="0" normalizeH="0" baseline="0" noProof="0" dirty="0" smtClean="0">
                <a:ln>
                  <a:noFill/>
                </a:ln>
                <a:solidFill>
                  <a:schemeClr val="tx1"/>
                </a:solidFill>
                <a:effectLst/>
                <a:uLnTx/>
                <a:uFillTx/>
              </a:rPr>
              <a:t>Precision, Recall, F1, and </a:t>
            </a:r>
            <a:r>
              <a:rPr lang="sv-SE" altLang="zh-CN" sz="2000" i="1" kern="0" dirty="0"/>
              <a:t>Area Under </a:t>
            </a:r>
            <a:r>
              <a:rPr lang="sv-SE" altLang="zh-CN" sz="2000" i="1" kern="0" dirty="0" err="1" smtClean="0"/>
              <a:t>Curve</a:t>
            </a:r>
            <a:r>
              <a:rPr lang="sv-SE" altLang="zh-CN" sz="2000" i="1" kern="0" dirty="0" smtClean="0"/>
              <a:t> (</a:t>
            </a:r>
            <a:r>
              <a:rPr kumimoji="0" lang="en-US" altLang="zh-CN" sz="2000" b="0" i="1" u="none" strike="noStrike" kern="0" cap="none" spc="0" normalizeH="0" baseline="0" noProof="0" dirty="0" smtClean="0">
                <a:ln>
                  <a:noFill/>
                </a:ln>
                <a:solidFill>
                  <a:schemeClr val="tx1"/>
                </a:solidFill>
                <a:effectLst/>
                <a:uLnTx/>
                <a:uFillTx/>
              </a:rPr>
              <a:t>AUC)</a:t>
            </a:r>
          </a:p>
          <a:p>
            <a:pPr marL="914400" lvl="1" indent="-457200" defTabSz="914400" eaLnBrk="0" fontAlgn="base" hangingPunct="0">
              <a:spcBef>
                <a:spcPct val="20000"/>
              </a:spcBef>
              <a:spcAft>
                <a:spcPct val="0"/>
              </a:spcAft>
              <a:buFont typeface="Lucida Grande"/>
              <a:buChar char="-"/>
              <a:defRPr/>
            </a:pPr>
            <a:endParaRPr kumimoji="0" lang="en-US" altLang="zh-CN" sz="2000" b="0" i="0" u="none" strike="noStrike" kern="0" cap="none" spc="0" normalizeH="0" baseline="0" noProof="0" dirty="0" smtClean="0">
              <a:ln>
                <a:noFill/>
              </a:ln>
              <a:solidFill>
                <a:schemeClr val="tx1"/>
              </a:solidFill>
              <a:effectLst/>
              <a:uLnTx/>
              <a:uFillTx/>
            </a:endParaRPr>
          </a:p>
        </p:txBody>
      </p:sp>
      <p:sp>
        <p:nvSpPr>
          <p:cNvPr id="2" name="Title 1"/>
          <p:cNvSpPr>
            <a:spLocks noGrp="1"/>
          </p:cNvSpPr>
          <p:nvPr>
            <p:ph type="title"/>
          </p:nvPr>
        </p:nvSpPr>
        <p:spPr/>
        <p:txBody>
          <a:bodyPr/>
          <a:lstStyle/>
          <a:p>
            <a:r>
              <a:rPr lang="en-US" altLang="zh-CN" dirty="0"/>
              <a:t>Data </a:t>
            </a:r>
            <a:r>
              <a:rPr lang="en-US" altLang="zh-CN" dirty="0" smtClean="0"/>
              <a:t>Set and Baselines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62024031"/>
              </p:ext>
            </p:extLst>
          </p:nvPr>
        </p:nvGraphicFramePr>
        <p:xfrm>
          <a:off x="571131" y="1192165"/>
          <a:ext cx="8115080" cy="2042472"/>
        </p:xfrm>
        <a:graphic>
          <a:graphicData uri="http://schemas.openxmlformats.org/drawingml/2006/table">
            <a:tbl>
              <a:tblPr firstRow="1" bandRow="1">
                <a:effectLst/>
                <a:tableStyleId>{073A0DAA-6AF3-43AB-8588-CEC1D06C72B9}</a:tableStyleId>
              </a:tblPr>
              <a:tblGrid>
                <a:gridCol w="1525016"/>
                <a:gridCol w="1431191"/>
                <a:gridCol w="1673082"/>
                <a:gridCol w="2027767"/>
                <a:gridCol w="1458024"/>
              </a:tblGrid>
              <a:tr h="441560">
                <a:tc>
                  <a:txBody>
                    <a:bodyPr/>
                    <a:lstStyle/>
                    <a:p>
                      <a:pPr algn="ctr"/>
                      <a:r>
                        <a:rPr lang="en-US" sz="1600" dirty="0" smtClean="0"/>
                        <a:t>Network</a:t>
                      </a:r>
                      <a:endParaRPr lang="en-US" sz="1600" dirty="0"/>
                    </a:p>
                  </a:txBody>
                  <a:tcPr marT="93600" marB="93600"/>
                </a:tc>
                <a:tc>
                  <a:txBody>
                    <a:bodyPr/>
                    <a:lstStyle/>
                    <a:p>
                      <a:pPr algn="ctr"/>
                      <a:r>
                        <a:rPr lang="en-US" sz="1600" dirty="0" smtClean="0"/>
                        <a:t>#Nodes</a:t>
                      </a:r>
                      <a:endParaRPr lang="en-US" sz="1600" dirty="0"/>
                    </a:p>
                  </a:txBody>
                  <a:tcPr marT="93600" marB="93600"/>
                </a:tc>
                <a:tc>
                  <a:txBody>
                    <a:bodyPr/>
                    <a:lstStyle/>
                    <a:p>
                      <a:pPr algn="ctr"/>
                      <a:r>
                        <a:rPr lang="en-US" sz="1600" dirty="0" smtClean="0"/>
                        <a:t>#Edges</a:t>
                      </a:r>
                      <a:endParaRPr lang="en-US" sz="1600" dirty="0"/>
                    </a:p>
                  </a:txBody>
                  <a:tcPr marT="93600" marB="93600"/>
                </a:tc>
                <a:tc>
                  <a:txBody>
                    <a:bodyPr/>
                    <a:lstStyle/>
                    <a:p>
                      <a:pPr algn="ctr"/>
                      <a:r>
                        <a:rPr lang="en-US" sz="1600" dirty="0" smtClean="0"/>
                        <a:t>Behavior</a:t>
                      </a:r>
                      <a:endParaRPr lang="en-US" sz="1600" dirty="0"/>
                    </a:p>
                  </a:txBody>
                  <a:tcPr marT="93600" marB="93600"/>
                </a:tc>
                <a:tc>
                  <a:txBody>
                    <a:bodyPr/>
                    <a:lstStyle/>
                    <a:p>
                      <a:pPr algn="ctr"/>
                      <a:r>
                        <a:rPr lang="en-US" sz="1600" dirty="0" smtClean="0"/>
                        <a:t>#Actions</a:t>
                      </a:r>
                      <a:endParaRPr lang="en-US" sz="1600" dirty="0"/>
                    </a:p>
                  </a:txBody>
                  <a:tcPr marT="93600" marB="93600"/>
                </a:tc>
              </a:tr>
              <a:tr h="400228">
                <a:tc>
                  <a:txBody>
                    <a:bodyPr/>
                    <a:lstStyle/>
                    <a:p>
                      <a:pPr algn="ctr"/>
                      <a:r>
                        <a:rPr lang="en-US" sz="1800" b="1" dirty="0" err="1" smtClean="0"/>
                        <a:t>Weibo</a:t>
                      </a:r>
                      <a:endParaRPr lang="en-US" sz="1800" b="1" dirty="0"/>
                    </a:p>
                  </a:txBody>
                  <a:tcPr marT="25200" marB="25200" anchor="ctr"/>
                </a:tc>
                <a:tc>
                  <a:txBody>
                    <a:bodyPr/>
                    <a:lstStyle/>
                    <a:p>
                      <a:pPr algn="ctr"/>
                      <a:r>
                        <a:rPr lang="en-US" sz="1800" dirty="0" smtClean="0"/>
                        <a:t>1,776,950</a:t>
                      </a:r>
                      <a:endParaRPr lang="en-US" sz="1800" dirty="0"/>
                    </a:p>
                  </a:txBody>
                  <a:tcPr marT="25200" marB="25200" anchor="ctr"/>
                </a:tc>
                <a:tc>
                  <a:txBody>
                    <a:bodyPr/>
                    <a:lstStyle/>
                    <a:p>
                      <a:pPr algn="ctr"/>
                      <a:r>
                        <a:rPr lang="en-US" sz="1800" dirty="0" smtClean="0"/>
                        <a:t>308,489,739</a:t>
                      </a:r>
                      <a:endParaRPr lang="en-US" sz="1800" dirty="0"/>
                    </a:p>
                  </a:txBody>
                  <a:tcPr marT="25200" marB="25200" anchor="ctr"/>
                </a:tc>
                <a:tc>
                  <a:txBody>
                    <a:bodyPr/>
                    <a:lstStyle/>
                    <a:p>
                      <a:pPr algn="ctr"/>
                      <a:r>
                        <a:rPr lang="en-US" sz="1800" dirty="0" smtClean="0">
                          <a:solidFill>
                            <a:srgbClr val="000000"/>
                          </a:solidFill>
                        </a:rPr>
                        <a:t>Post a tweet</a:t>
                      </a:r>
                      <a:endParaRPr lang="en-US" sz="1800" dirty="0">
                        <a:solidFill>
                          <a:srgbClr val="000000"/>
                        </a:solidFill>
                      </a:endParaRPr>
                    </a:p>
                  </a:txBody>
                  <a:tcPr marT="25200" marB="25200" anchor="ctr"/>
                </a:tc>
                <a:tc>
                  <a:txBody>
                    <a:bodyPr/>
                    <a:lstStyle/>
                    <a:p>
                      <a:pPr algn="ctr"/>
                      <a:r>
                        <a:rPr lang="en-US" sz="1800" dirty="0" smtClean="0">
                          <a:solidFill>
                            <a:schemeClr val="tx1"/>
                          </a:solidFill>
                        </a:rPr>
                        <a:t>6,761,186</a:t>
                      </a:r>
                      <a:endParaRPr lang="en-US" sz="1800" dirty="0">
                        <a:solidFill>
                          <a:schemeClr val="tx1"/>
                        </a:solidFill>
                      </a:endParaRPr>
                    </a:p>
                  </a:txBody>
                  <a:tcPr marT="25200" marB="25200" anchor="ctr"/>
                </a:tc>
              </a:tr>
              <a:tr h="400228">
                <a:tc>
                  <a:txBody>
                    <a:bodyPr/>
                    <a:lstStyle/>
                    <a:p>
                      <a:pPr algn="ctr"/>
                      <a:r>
                        <a:rPr lang="en-US" sz="1800" b="1" dirty="0" smtClean="0"/>
                        <a:t>Flickr</a:t>
                      </a:r>
                      <a:endParaRPr lang="en-US" sz="1800" b="1" dirty="0"/>
                    </a:p>
                  </a:txBody>
                  <a:tcPr marT="25200" marB="25200" anchor="ctr"/>
                </a:tc>
                <a:tc>
                  <a:txBody>
                    <a:bodyPr/>
                    <a:lstStyle/>
                    <a:p>
                      <a:pPr algn="ctr"/>
                      <a:r>
                        <a:rPr lang="en-US" sz="1800" dirty="0" smtClean="0"/>
                        <a:t>1,991,509</a:t>
                      </a:r>
                      <a:endParaRPr lang="en-US" sz="1800" dirty="0"/>
                    </a:p>
                  </a:txBody>
                  <a:tcPr marT="25200" marB="25200" anchor="ctr"/>
                </a:tc>
                <a:tc>
                  <a:txBody>
                    <a:bodyPr/>
                    <a:lstStyle/>
                    <a:p>
                      <a:pPr algn="ctr"/>
                      <a:r>
                        <a:rPr lang="en-US" sz="1800" dirty="0" smtClean="0"/>
                        <a:t>208,118,719</a:t>
                      </a:r>
                      <a:endParaRPr lang="en-US" sz="1800" dirty="0"/>
                    </a:p>
                  </a:txBody>
                  <a:tcPr marT="25200" marB="25200" anchor="ctr"/>
                </a:tc>
                <a:tc>
                  <a:txBody>
                    <a:bodyPr/>
                    <a:lstStyle/>
                    <a:p>
                      <a:pPr algn="ctr"/>
                      <a:r>
                        <a:rPr lang="en-US" sz="1800" dirty="0" smtClean="0">
                          <a:solidFill>
                            <a:srgbClr val="000000"/>
                          </a:solidFill>
                        </a:rPr>
                        <a:t>Add comment</a:t>
                      </a:r>
                      <a:endParaRPr lang="en-US" sz="1800" dirty="0">
                        <a:solidFill>
                          <a:srgbClr val="000000"/>
                        </a:solidFill>
                      </a:endParaRPr>
                    </a:p>
                  </a:txBody>
                  <a:tcPr marT="25200" marB="25200" anchor="ctr"/>
                </a:tc>
                <a:tc>
                  <a:txBody>
                    <a:bodyPr/>
                    <a:lstStyle/>
                    <a:p>
                      <a:pPr algn="ctr"/>
                      <a:r>
                        <a:rPr lang="en-US" sz="1800" dirty="0" smtClean="0">
                          <a:solidFill>
                            <a:schemeClr val="tx1"/>
                          </a:solidFill>
                        </a:rPr>
                        <a:t>3,531,801</a:t>
                      </a:r>
                      <a:endParaRPr lang="en-US" sz="1800" dirty="0">
                        <a:solidFill>
                          <a:schemeClr val="tx1"/>
                        </a:solidFill>
                      </a:endParaRPr>
                    </a:p>
                  </a:txBody>
                  <a:tcPr marT="25200" marB="25200" anchor="ctr"/>
                </a:tc>
              </a:tr>
              <a:tr h="400228">
                <a:tc>
                  <a:txBody>
                    <a:bodyPr/>
                    <a:lstStyle/>
                    <a:p>
                      <a:pPr algn="ctr"/>
                      <a:r>
                        <a:rPr lang="pl-PL" sz="1800" b="1" dirty="0" err="1" smtClean="0"/>
                        <a:t>Gowalla</a:t>
                      </a:r>
                      <a:endParaRPr lang="en-US" sz="1800" b="1" dirty="0"/>
                    </a:p>
                  </a:txBody>
                  <a:tcPr marT="25200" marB="25200" anchor="ctr"/>
                </a:tc>
                <a:tc>
                  <a:txBody>
                    <a:bodyPr/>
                    <a:lstStyle/>
                    <a:p>
                      <a:pPr algn="ctr"/>
                      <a:r>
                        <a:rPr lang="en-US" sz="1800" dirty="0" smtClean="0"/>
                        <a:t>196,591</a:t>
                      </a:r>
                      <a:endParaRPr lang="en-US" sz="1800" dirty="0"/>
                    </a:p>
                  </a:txBody>
                  <a:tcPr marT="25200" marB="25200" anchor="ctr"/>
                </a:tc>
                <a:tc>
                  <a:txBody>
                    <a:bodyPr/>
                    <a:lstStyle/>
                    <a:p>
                      <a:pPr algn="ctr"/>
                      <a:r>
                        <a:rPr lang="en-US" sz="1800" dirty="0" smtClean="0"/>
                        <a:t>950,327</a:t>
                      </a:r>
                      <a:endParaRPr lang="en-US" sz="1800" dirty="0"/>
                    </a:p>
                  </a:txBody>
                  <a:tcPr marT="25200" marB="25200" anchor="ctr"/>
                </a:tc>
                <a:tc>
                  <a:txBody>
                    <a:bodyPr/>
                    <a:lstStyle/>
                    <a:p>
                      <a:pPr algn="ctr"/>
                      <a:r>
                        <a:rPr lang="pt-BR" sz="1800" dirty="0" smtClean="0">
                          <a:solidFill>
                            <a:srgbClr val="000000"/>
                          </a:solidFill>
                        </a:rPr>
                        <a:t>Check-in</a:t>
                      </a:r>
                      <a:endParaRPr lang="en-US" sz="1800" dirty="0">
                        <a:solidFill>
                          <a:srgbClr val="000000"/>
                        </a:solidFill>
                      </a:endParaRPr>
                    </a:p>
                  </a:txBody>
                  <a:tcPr marT="25200" marB="25200" anchor="ctr"/>
                </a:tc>
                <a:tc>
                  <a:txBody>
                    <a:bodyPr/>
                    <a:lstStyle/>
                    <a:p>
                      <a:pPr algn="ctr"/>
                      <a:r>
                        <a:rPr lang="en-US" sz="1800" dirty="0" smtClean="0">
                          <a:solidFill>
                            <a:schemeClr val="tx1"/>
                          </a:solidFill>
                        </a:rPr>
                        <a:t>6,442,890</a:t>
                      </a:r>
                      <a:endParaRPr lang="en-US" sz="1800" dirty="0">
                        <a:solidFill>
                          <a:schemeClr val="tx1"/>
                        </a:solidFill>
                      </a:endParaRPr>
                    </a:p>
                  </a:txBody>
                  <a:tcPr marT="25200" marB="25200" anchor="ctr"/>
                </a:tc>
              </a:tr>
              <a:tr h="400228">
                <a:tc>
                  <a:txBody>
                    <a:bodyPr/>
                    <a:lstStyle/>
                    <a:p>
                      <a:pPr algn="ctr"/>
                      <a:r>
                        <a:rPr lang="en-US" sz="1800" b="1" dirty="0" err="1" smtClean="0"/>
                        <a:t>ArnetMiner</a:t>
                      </a:r>
                      <a:endParaRPr lang="en-US" sz="1800" b="1" dirty="0"/>
                    </a:p>
                  </a:txBody>
                  <a:tcPr marT="25200" marB="25200" anchor="ctr"/>
                </a:tc>
                <a:tc>
                  <a:txBody>
                    <a:bodyPr/>
                    <a:lstStyle/>
                    <a:p>
                      <a:pPr algn="ctr"/>
                      <a:r>
                        <a:rPr lang="en-US" sz="1800" dirty="0" smtClean="0"/>
                        <a:t>737,690</a:t>
                      </a:r>
                      <a:endParaRPr lang="en-US" sz="1800" dirty="0"/>
                    </a:p>
                  </a:txBody>
                  <a:tcPr marT="25200" marB="25200" anchor="ctr"/>
                </a:tc>
                <a:tc>
                  <a:txBody>
                    <a:bodyPr/>
                    <a:lstStyle/>
                    <a:p>
                      <a:pPr algn="ctr"/>
                      <a:r>
                        <a:rPr lang="en-US" sz="1800" dirty="0" smtClean="0"/>
                        <a:t>2,416,472</a:t>
                      </a:r>
                      <a:endParaRPr lang="en-US" sz="1800" dirty="0"/>
                    </a:p>
                  </a:txBody>
                  <a:tcPr marT="25200" marB="25200" anchor="ctr"/>
                </a:tc>
                <a:tc>
                  <a:txBody>
                    <a:bodyPr/>
                    <a:lstStyle/>
                    <a:p>
                      <a:pPr algn="ctr"/>
                      <a:r>
                        <a:rPr lang="en-US" sz="1800" dirty="0" smtClean="0">
                          <a:solidFill>
                            <a:srgbClr val="000000"/>
                          </a:solidFill>
                        </a:rPr>
                        <a:t>Publish paper</a:t>
                      </a:r>
                      <a:endParaRPr lang="en-US" sz="1800" dirty="0">
                        <a:solidFill>
                          <a:srgbClr val="000000"/>
                        </a:solidFill>
                      </a:endParaRPr>
                    </a:p>
                  </a:txBody>
                  <a:tcPr marT="25200" marB="25200" anchor="ctr"/>
                </a:tc>
                <a:tc>
                  <a:txBody>
                    <a:bodyPr/>
                    <a:lstStyle/>
                    <a:p>
                      <a:pPr algn="ctr"/>
                      <a:r>
                        <a:rPr lang="en-US" sz="1800" dirty="0" smtClean="0">
                          <a:solidFill>
                            <a:schemeClr val="tx1"/>
                          </a:solidFill>
                        </a:rPr>
                        <a:t>1,974,466</a:t>
                      </a:r>
                      <a:endParaRPr lang="en-US" sz="1800" dirty="0">
                        <a:solidFill>
                          <a:schemeClr val="tx1"/>
                        </a:solidFill>
                      </a:endParaRPr>
                    </a:p>
                  </a:txBody>
                  <a:tcPr marT="25200" marB="25200" anchor="ctr"/>
                </a:tc>
              </a:tr>
            </a:tbl>
          </a:graphicData>
        </a:graphic>
      </p:graphicFrame>
    </p:spTree>
    <p:extLst>
      <p:ext uri="{BB962C8B-B14F-4D97-AF65-F5344CB8AC3E}">
        <p14:creationId xmlns:p14="http://schemas.microsoft.com/office/powerpoint/2010/main" val="664810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a:t>
            </a:r>
            <a:r>
              <a:rPr lang="en-US" dirty="0" smtClean="0"/>
              <a:t>Accuracy</a:t>
            </a:r>
            <a:endParaRPr lang="en-US" dirty="0"/>
          </a:p>
        </p:txBody>
      </p:sp>
      <p:pic>
        <p:nvPicPr>
          <p:cNvPr id="4" name="Picture 3"/>
          <p:cNvPicPr>
            <a:picLocks noChangeAspect="1"/>
          </p:cNvPicPr>
          <p:nvPr/>
        </p:nvPicPr>
        <p:blipFill>
          <a:blip r:embed="rId2"/>
          <a:stretch>
            <a:fillRect/>
          </a:stretch>
        </p:blipFill>
        <p:spPr>
          <a:xfrm>
            <a:off x="521499" y="981075"/>
            <a:ext cx="8101013" cy="5295209"/>
          </a:xfrm>
          <a:prstGeom prst="rect">
            <a:avLst/>
          </a:prstGeom>
        </p:spPr>
      </p:pic>
      <p:sp>
        <p:nvSpPr>
          <p:cNvPr id="6" name="TextBox 5"/>
          <p:cNvSpPr txBox="1"/>
          <p:nvPr/>
        </p:nvSpPr>
        <p:spPr>
          <a:xfrm>
            <a:off x="1540588" y="2251934"/>
            <a:ext cx="6955712" cy="200055"/>
          </a:xfrm>
          <a:prstGeom prst="rect">
            <a:avLst/>
          </a:prstGeom>
          <a:solidFill>
            <a:srgbClr val="FFFF00">
              <a:alpha val="15000"/>
            </a:srgbClr>
          </a:solidFill>
          <a:ln w="28575" cmpd="sng">
            <a:solidFill>
              <a:srgbClr val="FF0000"/>
            </a:solidFill>
          </a:ln>
        </p:spPr>
        <p:txBody>
          <a:bodyPr wrap="square" rtlCol="0">
            <a:noAutofit/>
          </a:bodyPr>
          <a:lstStyle/>
          <a:p>
            <a:endParaRPr lang="en-US" sz="700" dirty="0">
              <a:solidFill>
                <a:schemeClr val="tx1">
                  <a:alpha val="40000"/>
                </a:schemeClr>
              </a:solidFill>
            </a:endParaRPr>
          </a:p>
        </p:txBody>
      </p:sp>
      <p:sp>
        <p:nvSpPr>
          <p:cNvPr id="7" name="TextBox 6"/>
          <p:cNvSpPr txBox="1"/>
          <p:nvPr/>
        </p:nvSpPr>
        <p:spPr>
          <a:xfrm>
            <a:off x="1540588" y="3518413"/>
            <a:ext cx="6955712" cy="200055"/>
          </a:xfrm>
          <a:prstGeom prst="rect">
            <a:avLst/>
          </a:prstGeom>
          <a:solidFill>
            <a:srgbClr val="FFFF00">
              <a:alpha val="15000"/>
            </a:srgbClr>
          </a:solidFill>
          <a:ln w="28575" cmpd="sng">
            <a:solidFill>
              <a:srgbClr val="FF0000"/>
            </a:solidFill>
          </a:ln>
        </p:spPr>
        <p:txBody>
          <a:bodyPr wrap="square" rtlCol="0">
            <a:noAutofit/>
          </a:bodyPr>
          <a:lstStyle>
            <a:defPPr>
              <a:defRPr lang="en-US"/>
            </a:defPPr>
            <a:lvl1pPr>
              <a:defRPr sz="700"/>
            </a:lvl1pPr>
          </a:lstStyle>
          <a:p>
            <a:endParaRPr lang="en-US" dirty="0">
              <a:solidFill>
                <a:schemeClr val="tx1">
                  <a:alpha val="40000"/>
                </a:schemeClr>
              </a:solidFill>
            </a:endParaRPr>
          </a:p>
        </p:txBody>
      </p:sp>
      <p:sp>
        <p:nvSpPr>
          <p:cNvPr id="8" name="TextBox 7"/>
          <p:cNvSpPr txBox="1"/>
          <p:nvPr/>
        </p:nvSpPr>
        <p:spPr>
          <a:xfrm>
            <a:off x="1540588" y="6045028"/>
            <a:ext cx="6955712" cy="200055"/>
          </a:xfrm>
          <a:prstGeom prst="rect">
            <a:avLst/>
          </a:prstGeom>
          <a:solidFill>
            <a:srgbClr val="FFFF00">
              <a:alpha val="15000"/>
            </a:srgbClr>
          </a:solidFill>
          <a:ln w="28575" cmpd="sng">
            <a:solidFill>
              <a:srgbClr val="FF0000"/>
            </a:solidFill>
          </a:ln>
        </p:spPr>
        <p:txBody>
          <a:bodyPr wrap="square" rtlCol="0">
            <a:noAutofit/>
          </a:bodyPr>
          <a:lstStyle>
            <a:defPPr>
              <a:defRPr lang="en-US"/>
            </a:defPPr>
            <a:lvl1pPr>
              <a:defRPr sz="700"/>
            </a:lvl1pPr>
          </a:lstStyle>
          <a:p>
            <a:endParaRPr lang="en-US" dirty="0">
              <a:solidFill>
                <a:schemeClr val="tx1">
                  <a:alpha val="40000"/>
                </a:schemeClr>
              </a:solidFill>
            </a:endParaRPr>
          </a:p>
        </p:txBody>
      </p:sp>
      <p:sp>
        <p:nvSpPr>
          <p:cNvPr id="9" name="TextBox 8"/>
          <p:cNvSpPr txBox="1"/>
          <p:nvPr/>
        </p:nvSpPr>
        <p:spPr>
          <a:xfrm>
            <a:off x="1540588" y="4778549"/>
            <a:ext cx="6955712" cy="200055"/>
          </a:xfrm>
          <a:prstGeom prst="rect">
            <a:avLst/>
          </a:prstGeom>
          <a:solidFill>
            <a:srgbClr val="FFFF00">
              <a:alpha val="15000"/>
            </a:srgbClr>
          </a:solidFill>
          <a:ln w="28575" cmpd="sng">
            <a:solidFill>
              <a:srgbClr val="FF0000"/>
            </a:solidFill>
          </a:ln>
        </p:spPr>
        <p:txBody>
          <a:bodyPr wrap="square" rtlCol="0">
            <a:noAutofit/>
          </a:bodyPr>
          <a:lstStyle>
            <a:defPPr>
              <a:defRPr lang="en-US"/>
            </a:defPPr>
            <a:lvl1pPr>
              <a:defRPr sz="700"/>
            </a:lvl1pPr>
          </a:lstStyle>
          <a:p>
            <a:endParaRPr lang="en-US" dirty="0">
              <a:solidFill>
                <a:schemeClr val="tx1">
                  <a:alpha val="40000"/>
                </a:schemeClr>
              </a:solidFill>
            </a:endParaRPr>
          </a:p>
        </p:txBody>
      </p:sp>
      <p:sp>
        <p:nvSpPr>
          <p:cNvPr id="10" name="TextBox 9"/>
          <p:cNvSpPr txBox="1"/>
          <p:nvPr/>
        </p:nvSpPr>
        <p:spPr>
          <a:xfrm>
            <a:off x="3313906" y="6319779"/>
            <a:ext cx="2270074" cy="369332"/>
          </a:xfrm>
          <a:prstGeom prst="rect">
            <a:avLst/>
          </a:prstGeom>
          <a:solidFill>
            <a:srgbClr val="FFFFFF"/>
          </a:solidFill>
          <a:ln>
            <a:solidFill>
              <a:srgbClr val="800000"/>
            </a:solidFill>
          </a:ln>
        </p:spPr>
        <p:txBody>
          <a:bodyPr wrap="square" rtlCol="0">
            <a:spAutoFit/>
          </a:bodyPr>
          <a:lstStyle/>
          <a:p>
            <a:r>
              <a:rPr lang="en-US" dirty="0">
                <a:solidFill>
                  <a:srgbClr val="FF0000"/>
                </a:solidFill>
              </a:rPr>
              <a:t>t</a:t>
            </a:r>
            <a:r>
              <a:rPr lang="en-US" dirty="0" smtClean="0">
                <a:solidFill>
                  <a:srgbClr val="FF0000"/>
                </a:solidFill>
              </a:rPr>
              <a:t>-test, </a:t>
            </a:r>
            <a:r>
              <a:rPr lang="en-US" i="1" dirty="0" smtClean="0">
                <a:solidFill>
                  <a:srgbClr val="FF0000"/>
                </a:solidFill>
              </a:rPr>
              <a:t>p</a:t>
            </a:r>
            <a:r>
              <a:rPr lang="en-US" dirty="0" smtClean="0">
                <a:solidFill>
                  <a:srgbClr val="FF0000"/>
                </a:solidFill>
              </a:rPr>
              <a:t>&lt;&lt;0.01</a:t>
            </a:r>
            <a:endParaRPr lang="en-US" dirty="0">
              <a:solidFill>
                <a:srgbClr val="FF0000"/>
              </a:solidFill>
            </a:endParaRPr>
          </a:p>
        </p:txBody>
      </p:sp>
    </p:spTree>
    <p:extLst>
      <p:ext uri="{BB962C8B-B14F-4D97-AF65-F5344CB8AC3E}">
        <p14:creationId xmlns:p14="http://schemas.microsoft.com/office/powerpoint/2010/main" val="2068385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r>
              <a:rPr lang="en-US" dirty="0" smtClean="0"/>
              <a:t>Conformity</a:t>
            </a:r>
            <a:endParaRPr lang="en-US" dirty="0"/>
          </a:p>
        </p:txBody>
      </p:sp>
      <p:pic>
        <p:nvPicPr>
          <p:cNvPr id="4" name="Picture 3"/>
          <p:cNvPicPr>
            <a:picLocks noChangeAspect="1"/>
          </p:cNvPicPr>
          <p:nvPr/>
        </p:nvPicPr>
        <p:blipFill>
          <a:blip r:embed="rId3"/>
          <a:stretch>
            <a:fillRect/>
          </a:stretch>
        </p:blipFill>
        <p:spPr>
          <a:xfrm>
            <a:off x="1334430" y="1200882"/>
            <a:ext cx="6229350" cy="3714750"/>
          </a:xfrm>
          <a:prstGeom prst="rect">
            <a:avLst/>
          </a:prstGeom>
        </p:spPr>
      </p:pic>
      <p:sp>
        <p:nvSpPr>
          <p:cNvPr id="5" name="Rectangle 4"/>
          <p:cNvSpPr/>
          <p:nvPr/>
        </p:nvSpPr>
        <p:spPr>
          <a:xfrm>
            <a:off x="879470" y="5395085"/>
            <a:ext cx="7909500" cy="954107"/>
          </a:xfrm>
          <a:prstGeom prst="rect">
            <a:avLst/>
          </a:prstGeom>
        </p:spPr>
        <p:txBody>
          <a:bodyPr wrap="square">
            <a:spAutoFit/>
          </a:bodyPr>
          <a:lstStyle/>
          <a:p>
            <a:r>
              <a:rPr lang="en-US" sz="1400" b="1" dirty="0">
                <a:solidFill>
                  <a:srgbClr val="FF0000"/>
                </a:solidFill>
              </a:rPr>
              <a:t>Conﬂuence</a:t>
            </a:r>
            <a:r>
              <a:rPr lang="en-US" sz="1050" b="1" baseline="-25000" dirty="0">
                <a:solidFill>
                  <a:srgbClr val="FF0000"/>
                </a:solidFill>
              </a:rPr>
              <a:t>base</a:t>
            </a:r>
            <a:r>
              <a:rPr lang="en-US" sz="1400" dirty="0"/>
              <a:t> stands for the </a:t>
            </a:r>
            <a:r>
              <a:rPr lang="en-US" sz="1400" dirty="0" smtClean="0"/>
              <a:t>Conﬂuence </a:t>
            </a:r>
            <a:r>
              <a:rPr lang="en-US" sz="1400" dirty="0"/>
              <a:t>method without any social based </a:t>
            </a:r>
            <a:r>
              <a:rPr lang="en-US" sz="1400" dirty="0" smtClean="0"/>
              <a:t>features</a:t>
            </a:r>
          </a:p>
          <a:p>
            <a:r>
              <a:rPr lang="en-US" sz="1400" b="1" dirty="0" err="1" smtClean="0">
                <a:solidFill>
                  <a:srgbClr val="FF0000"/>
                </a:solidFill>
              </a:rPr>
              <a:t>Conﬂuence</a:t>
            </a:r>
            <a:r>
              <a:rPr lang="en-US" sz="1050" b="1" baseline="-25000" dirty="0" err="1" smtClean="0">
                <a:solidFill>
                  <a:srgbClr val="FF0000"/>
                </a:solidFill>
              </a:rPr>
              <a:t>base</a:t>
            </a:r>
            <a:r>
              <a:rPr lang="en-US" sz="1400" b="1" dirty="0" err="1" smtClean="0">
                <a:solidFill>
                  <a:srgbClr val="FF0000"/>
                </a:solidFill>
              </a:rPr>
              <a:t>+I</a:t>
            </a:r>
            <a:r>
              <a:rPr lang="en-US" sz="1400" dirty="0" smtClean="0"/>
              <a:t> stands </a:t>
            </a:r>
            <a:r>
              <a:rPr lang="en-US" sz="1400" dirty="0"/>
              <a:t>for the Conﬂuence</a:t>
            </a:r>
            <a:r>
              <a:rPr lang="en-US" sz="1400" baseline="-25000" dirty="0"/>
              <a:t>base</a:t>
            </a:r>
            <a:r>
              <a:rPr lang="en-US" sz="1400" dirty="0"/>
              <a:t> method plus only individual </a:t>
            </a:r>
            <a:r>
              <a:rPr lang="en-US" sz="1400" dirty="0" smtClean="0"/>
              <a:t>conformity features </a:t>
            </a:r>
          </a:p>
          <a:p>
            <a:r>
              <a:rPr lang="en-US" sz="1400" b="1" dirty="0" err="1" smtClean="0">
                <a:solidFill>
                  <a:srgbClr val="FF0000"/>
                </a:solidFill>
              </a:rPr>
              <a:t>Conﬂuence</a:t>
            </a:r>
            <a:r>
              <a:rPr lang="en-US" sz="1050" b="1" baseline="-25000" dirty="0" err="1" smtClean="0">
                <a:solidFill>
                  <a:srgbClr val="FF0000"/>
                </a:solidFill>
              </a:rPr>
              <a:t>base</a:t>
            </a:r>
            <a:r>
              <a:rPr lang="en-US" sz="1400" b="1" dirty="0" err="1" smtClean="0">
                <a:solidFill>
                  <a:srgbClr val="FF0000"/>
                </a:solidFill>
              </a:rPr>
              <a:t>+P</a:t>
            </a:r>
            <a:r>
              <a:rPr lang="en-US" sz="1400" dirty="0" smtClean="0"/>
              <a:t> </a:t>
            </a:r>
            <a:r>
              <a:rPr lang="en-US" sz="1400" dirty="0"/>
              <a:t>stands for the Conﬂuence</a:t>
            </a:r>
            <a:r>
              <a:rPr lang="en-US" sz="1400" baseline="-25000" dirty="0"/>
              <a:t>base</a:t>
            </a:r>
            <a:r>
              <a:rPr lang="en-US" sz="1400" dirty="0"/>
              <a:t> </a:t>
            </a:r>
            <a:r>
              <a:rPr lang="en-US" sz="1400" dirty="0" smtClean="0"/>
              <a:t>method plus </a:t>
            </a:r>
            <a:r>
              <a:rPr lang="en-US" sz="1400" dirty="0"/>
              <a:t>only peer </a:t>
            </a:r>
            <a:r>
              <a:rPr lang="en-US" sz="1400" dirty="0" smtClean="0"/>
              <a:t>conformity features</a:t>
            </a:r>
          </a:p>
          <a:p>
            <a:r>
              <a:rPr lang="en-US" sz="1400" b="1" dirty="0" err="1" smtClean="0">
                <a:solidFill>
                  <a:srgbClr val="FF0000"/>
                </a:solidFill>
              </a:rPr>
              <a:t>Conﬂuence</a:t>
            </a:r>
            <a:r>
              <a:rPr lang="en-US" sz="1050" b="1" baseline="-25000" dirty="0" err="1" smtClean="0">
                <a:solidFill>
                  <a:srgbClr val="FF0000"/>
                </a:solidFill>
              </a:rPr>
              <a:t>base</a:t>
            </a:r>
            <a:r>
              <a:rPr lang="en-US" sz="1400" b="1" dirty="0" err="1" smtClean="0">
                <a:solidFill>
                  <a:srgbClr val="FF0000"/>
                </a:solidFill>
              </a:rPr>
              <a:t>+G</a:t>
            </a:r>
            <a:r>
              <a:rPr lang="en-US" sz="1400" dirty="0" smtClean="0"/>
              <a:t> </a:t>
            </a:r>
            <a:r>
              <a:rPr lang="en-US" sz="1400" dirty="0"/>
              <a:t>stands for </a:t>
            </a:r>
            <a:r>
              <a:rPr lang="en-US" sz="1400" dirty="0" smtClean="0"/>
              <a:t>the Conﬂuence</a:t>
            </a:r>
            <a:r>
              <a:rPr lang="en-US" sz="1400" baseline="-25000" dirty="0" smtClean="0"/>
              <a:t>base</a:t>
            </a:r>
            <a:r>
              <a:rPr lang="en-US" sz="1400" dirty="0" smtClean="0"/>
              <a:t> </a:t>
            </a:r>
            <a:r>
              <a:rPr lang="en-US" sz="1400" dirty="0"/>
              <a:t>method plus only group </a:t>
            </a:r>
            <a:r>
              <a:rPr lang="en-US" sz="1400" dirty="0" smtClean="0"/>
              <a:t>conformity</a:t>
            </a:r>
            <a:endParaRPr lang="en-US" sz="1400" dirty="0"/>
          </a:p>
        </p:txBody>
      </p:sp>
    </p:spTree>
    <p:extLst>
      <p:ext uri="{BB962C8B-B14F-4D97-AF65-F5344CB8AC3E}">
        <p14:creationId xmlns:p14="http://schemas.microsoft.com/office/powerpoint/2010/main" val="548417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a:t>
            </a:r>
            <a:r>
              <a:rPr lang="en-US" dirty="0"/>
              <a:t>performance</a:t>
            </a:r>
          </a:p>
        </p:txBody>
      </p:sp>
      <p:sp>
        <p:nvSpPr>
          <p:cNvPr id="6" name="Rectangle 5"/>
          <p:cNvSpPr/>
          <p:nvPr/>
        </p:nvSpPr>
        <p:spPr>
          <a:xfrm>
            <a:off x="5151985" y="2067519"/>
            <a:ext cx="3816151" cy="369332"/>
          </a:xfrm>
          <a:prstGeom prst="rect">
            <a:avLst/>
          </a:prstGeom>
        </p:spPr>
        <p:txBody>
          <a:bodyPr wrap="square">
            <a:spAutoFit/>
          </a:bodyPr>
          <a:lstStyle/>
          <a:p>
            <a:r>
              <a:rPr lang="en-US" altLang="zh-CN" dirty="0" smtClean="0">
                <a:solidFill>
                  <a:srgbClr val="FF0000"/>
                </a:solidFill>
              </a:rPr>
              <a:t>A</a:t>
            </a:r>
            <a:r>
              <a:rPr lang="en-US" dirty="0" smtClean="0">
                <a:solidFill>
                  <a:srgbClr val="FF0000"/>
                </a:solidFill>
              </a:rPr>
              <a:t>chieve </a:t>
            </a:r>
            <a:r>
              <a:rPr lang="en-US" dirty="0">
                <a:solidFill>
                  <a:srgbClr val="FF0000"/>
                </a:solidFill>
              </a:rPr>
              <a:t>∼ </a:t>
            </a:r>
            <a:r>
              <a:rPr lang="en-US" dirty="0" smtClean="0">
                <a:solidFill>
                  <a:srgbClr val="FF0000"/>
                </a:solidFill>
              </a:rPr>
              <a:t>9×speedup </a:t>
            </a:r>
            <a:r>
              <a:rPr lang="en-US" dirty="0">
                <a:solidFill>
                  <a:srgbClr val="FF0000"/>
                </a:solidFill>
              </a:rPr>
              <a:t>with 16 cores</a:t>
            </a:r>
          </a:p>
        </p:txBody>
      </p:sp>
      <p:pic>
        <p:nvPicPr>
          <p:cNvPr id="3" name="Picture 2" descr="Screen Shot 2013-08-10 at 8.48.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9" y="1117617"/>
            <a:ext cx="5066158" cy="3089276"/>
          </a:xfrm>
          <a:prstGeom prst="rect">
            <a:avLst/>
          </a:prstGeom>
        </p:spPr>
      </p:pic>
      <p:pic>
        <p:nvPicPr>
          <p:cNvPr id="7" name="Picture 6" descr="Screen Shot 2013-08-10 at 8.49.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662" y="4485189"/>
            <a:ext cx="6686027" cy="1998280"/>
          </a:xfrm>
          <a:prstGeom prst="rect">
            <a:avLst/>
          </a:prstGeom>
        </p:spPr>
      </p:pic>
    </p:spTree>
    <p:extLst>
      <p:ext uri="{BB962C8B-B14F-4D97-AF65-F5344CB8AC3E}">
        <p14:creationId xmlns:p14="http://schemas.microsoft.com/office/powerpoint/2010/main" val="1478799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23861" y="1196975"/>
            <a:ext cx="8569564" cy="4929188"/>
          </a:xfrm>
        </p:spPr>
        <p:txBody>
          <a:bodyPr/>
          <a:lstStyle/>
          <a:p>
            <a:r>
              <a:rPr lang="en-US" sz="2800" dirty="0"/>
              <a:t>S</a:t>
            </a:r>
            <a:r>
              <a:rPr lang="en-US" sz="2800" dirty="0" smtClean="0"/>
              <a:t>tudy </a:t>
            </a:r>
            <a:r>
              <a:rPr lang="en-US" sz="2800" dirty="0"/>
              <a:t>a novel problem of conformity </a:t>
            </a:r>
            <a:r>
              <a:rPr lang="en-US" sz="2800" dirty="0" smtClean="0"/>
              <a:t>inﬂuence analysis </a:t>
            </a:r>
            <a:r>
              <a:rPr lang="en-US" sz="2800" dirty="0"/>
              <a:t>in large social </a:t>
            </a:r>
            <a:r>
              <a:rPr lang="en-US" sz="2800" dirty="0" smtClean="0"/>
              <a:t>networks</a:t>
            </a:r>
            <a:endParaRPr lang="en-US" sz="2800" dirty="0"/>
          </a:p>
          <a:p>
            <a:endParaRPr lang="en-US" sz="1600" dirty="0" smtClean="0"/>
          </a:p>
          <a:p>
            <a:r>
              <a:rPr lang="en-US" sz="2800" dirty="0" smtClean="0"/>
              <a:t>Formally </a:t>
            </a:r>
            <a:r>
              <a:rPr lang="en-US" sz="2800" dirty="0"/>
              <a:t>deﬁne three </a:t>
            </a:r>
            <a:r>
              <a:rPr lang="en-US" sz="2800" dirty="0" smtClean="0"/>
              <a:t>conformity functions to </a:t>
            </a:r>
            <a:r>
              <a:rPr lang="en-US" sz="2800" dirty="0"/>
              <a:t>capture the different levels of </a:t>
            </a:r>
            <a:r>
              <a:rPr lang="en-US" sz="2800" dirty="0" smtClean="0"/>
              <a:t>conformities</a:t>
            </a:r>
          </a:p>
          <a:p>
            <a:endParaRPr lang="en-US" sz="1600" dirty="0" smtClean="0"/>
          </a:p>
          <a:p>
            <a:r>
              <a:rPr lang="en-US" sz="2800" dirty="0" smtClean="0"/>
              <a:t>Propose </a:t>
            </a:r>
            <a:r>
              <a:rPr lang="en-US" sz="2800" dirty="0"/>
              <a:t>a Conﬂuence model to model users’ actions and </a:t>
            </a:r>
            <a:r>
              <a:rPr lang="en-US" sz="2800" dirty="0" smtClean="0"/>
              <a:t>conformity</a:t>
            </a:r>
          </a:p>
          <a:p>
            <a:endParaRPr lang="en-US" sz="1600" dirty="0"/>
          </a:p>
          <a:p>
            <a:r>
              <a:rPr lang="en-US" sz="2800" dirty="0" smtClean="0"/>
              <a:t>Our experiments on </a:t>
            </a:r>
            <a:r>
              <a:rPr lang="en-US" sz="2800" dirty="0"/>
              <a:t>four </a:t>
            </a:r>
            <a:r>
              <a:rPr lang="en-US" sz="2800" dirty="0" smtClean="0"/>
              <a:t>datasets verify the effectiveness and </a:t>
            </a:r>
            <a:r>
              <a:rPr lang="en-US" sz="2800" dirty="0"/>
              <a:t>efficiency of the proposed </a:t>
            </a:r>
            <a:r>
              <a:rPr lang="en-US" sz="2800" dirty="0" smtClean="0"/>
              <a:t>model</a:t>
            </a:r>
            <a:endParaRPr lang="en-US" sz="2800" dirty="0"/>
          </a:p>
          <a:p>
            <a:endParaRPr lang="en-US" sz="3600" dirty="0"/>
          </a:p>
        </p:txBody>
      </p:sp>
    </p:spTree>
    <p:extLst>
      <p:ext uri="{BB962C8B-B14F-4D97-AF65-F5344CB8AC3E}">
        <p14:creationId xmlns:p14="http://schemas.microsoft.com/office/powerpoint/2010/main" val="3235769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Future work</a:t>
            </a:r>
            <a:endParaRPr lang="en-US" dirty="0"/>
          </a:p>
        </p:txBody>
      </p:sp>
      <p:sp>
        <p:nvSpPr>
          <p:cNvPr id="3" name="Content Placeholder 2"/>
          <p:cNvSpPr>
            <a:spLocks noGrp="1"/>
          </p:cNvSpPr>
          <p:nvPr>
            <p:ph idx="1"/>
          </p:nvPr>
        </p:nvSpPr>
        <p:spPr/>
        <p:txBody>
          <a:bodyPr/>
          <a:lstStyle/>
          <a:p>
            <a:r>
              <a:rPr lang="en-US" altLang="zh-CN" dirty="0" smtClean="0"/>
              <a:t>Connect </a:t>
            </a:r>
            <a:r>
              <a:rPr lang="en-US" altLang="zh-CN" dirty="0"/>
              <a:t>the conformity </a:t>
            </a:r>
            <a:r>
              <a:rPr lang="en-US" altLang="zh-CN" dirty="0" smtClean="0"/>
              <a:t>phenomena with other </a:t>
            </a:r>
            <a:r>
              <a:rPr lang="en-US" altLang="zh-CN" dirty="0"/>
              <a:t>social </a:t>
            </a:r>
            <a:r>
              <a:rPr lang="en-US" altLang="zh-CN" dirty="0" smtClean="0"/>
              <a:t>theories</a:t>
            </a:r>
            <a:endParaRPr lang="en-US" altLang="zh-CN" i="1" dirty="0" smtClean="0">
              <a:solidFill>
                <a:srgbClr val="FF0000"/>
              </a:solidFill>
            </a:endParaRPr>
          </a:p>
          <a:p>
            <a:pPr lvl="1"/>
            <a:r>
              <a:rPr lang="en-US" altLang="zh-CN" dirty="0"/>
              <a:t>e</a:t>
            </a:r>
            <a:r>
              <a:rPr lang="en-US" altLang="zh-CN" dirty="0" smtClean="0"/>
              <a:t>.g., social balance, status, and structural hole</a:t>
            </a:r>
            <a:endParaRPr lang="en-US" altLang="zh-CN" dirty="0"/>
          </a:p>
          <a:p>
            <a:endParaRPr lang="en-US" altLang="zh-CN" dirty="0" smtClean="0"/>
          </a:p>
          <a:p>
            <a:r>
              <a:rPr lang="en-US" altLang="zh-CN" dirty="0" smtClean="0"/>
              <a:t>Study the interplay between conformity and </a:t>
            </a:r>
            <a:r>
              <a:rPr lang="en-US" altLang="zh-CN" dirty="0"/>
              <a:t>reactance</a:t>
            </a:r>
          </a:p>
          <a:p>
            <a:endParaRPr lang="en-US" altLang="zh-CN" dirty="0"/>
          </a:p>
          <a:p>
            <a:r>
              <a:rPr lang="en-US" altLang="zh-CN" dirty="0" smtClean="0"/>
              <a:t>Better model the conformity phenomena with other </a:t>
            </a:r>
            <a:r>
              <a:rPr lang="en-US" altLang="zh-CN" dirty="0" smtClean="0"/>
              <a:t>methodologies (e.g., causality)</a:t>
            </a:r>
            <a:endParaRPr lang="en-US" altLang="zh-CN" dirty="0" smtClean="0"/>
          </a:p>
        </p:txBody>
      </p:sp>
    </p:spTree>
    <p:extLst>
      <p:ext uri="{BB962C8B-B14F-4D97-AF65-F5344CB8AC3E}">
        <p14:creationId xmlns:p14="http://schemas.microsoft.com/office/powerpoint/2010/main" val="3945471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20" y="1736212"/>
            <a:ext cx="1239764" cy="1219200"/>
          </a:xfrm>
          <a:prstGeom prst="rect">
            <a:avLst/>
          </a:prstGeom>
        </p:spPr>
      </p:pic>
      <p:sp>
        <p:nvSpPr>
          <p:cNvPr id="2" name="Title 1"/>
          <p:cNvSpPr>
            <a:spLocks noGrp="1"/>
          </p:cNvSpPr>
          <p:nvPr>
            <p:ph type="title"/>
          </p:nvPr>
        </p:nvSpPr>
        <p:spPr/>
        <p:txBody>
          <a:bodyPr/>
          <a:lstStyle/>
          <a:p>
            <a:r>
              <a:rPr lang="en-US" dirty="0" smtClean="0"/>
              <a:t>“Love Obama”</a:t>
            </a:r>
            <a:endParaRPr lang="en-US" dirty="0"/>
          </a:p>
        </p:txBody>
      </p:sp>
      <p:pic>
        <p:nvPicPr>
          <p:cNvPr id="4" name="Picture 3"/>
          <p:cNvPicPr>
            <a:picLocks noChangeAspect="1"/>
          </p:cNvPicPr>
          <p:nvPr/>
        </p:nvPicPr>
        <p:blipFill>
          <a:blip r:embed="rId4"/>
          <a:stretch>
            <a:fillRect/>
          </a:stretch>
        </p:blipFill>
        <p:spPr>
          <a:xfrm>
            <a:off x="922095" y="1981200"/>
            <a:ext cx="1260000" cy="1260000"/>
          </a:xfrm>
          <a:prstGeom prst="rect">
            <a:avLst/>
          </a:prstGeom>
        </p:spPr>
      </p:pic>
      <p:pic>
        <p:nvPicPr>
          <p:cNvPr id="5" name="Picture 4"/>
          <p:cNvPicPr>
            <a:picLocks noChangeAspect="1"/>
          </p:cNvPicPr>
          <p:nvPr/>
        </p:nvPicPr>
        <p:blipFill>
          <a:blip r:embed="rId5"/>
          <a:stretch>
            <a:fillRect/>
          </a:stretch>
        </p:blipFill>
        <p:spPr>
          <a:xfrm>
            <a:off x="4351095" y="4267200"/>
            <a:ext cx="1260000" cy="1260000"/>
          </a:xfrm>
          <a:prstGeom prst="rect">
            <a:avLst/>
          </a:prstGeom>
        </p:spPr>
      </p:pic>
      <p:pic>
        <p:nvPicPr>
          <p:cNvPr id="6" name="Picture 5"/>
          <p:cNvPicPr>
            <a:picLocks noChangeAspect="1"/>
          </p:cNvPicPr>
          <p:nvPr/>
        </p:nvPicPr>
        <p:blipFill>
          <a:blip r:embed="rId6"/>
          <a:stretch>
            <a:fillRect/>
          </a:stretch>
        </p:blipFill>
        <p:spPr>
          <a:xfrm>
            <a:off x="2979495" y="2819400"/>
            <a:ext cx="1260000" cy="1260000"/>
          </a:xfrm>
          <a:prstGeom prst="rect">
            <a:avLst/>
          </a:prstGeom>
        </p:spPr>
      </p:pic>
      <p:pic>
        <p:nvPicPr>
          <p:cNvPr id="7" name="Picture 6"/>
          <p:cNvPicPr>
            <a:picLocks noChangeAspect="1"/>
          </p:cNvPicPr>
          <p:nvPr/>
        </p:nvPicPr>
        <p:blipFill>
          <a:blip r:embed="rId7"/>
          <a:stretch>
            <a:fillRect/>
          </a:stretch>
        </p:blipFill>
        <p:spPr>
          <a:xfrm>
            <a:off x="1760295" y="4495800"/>
            <a:ext cx="1260000" cy="1260000"/>
          </a:xfrm>
          <a:prstGeom prst="rect">
            <a:avLst/>
          </a:prstGeom>
        </p:spPr>
      </p:pic>
      <p:pic>
        <p:nvPicPr>
          <p:cNvPr id="9" name="Picture 8"/>
          <p:cNvPicPr>
            <a:picLocks noChangeAspect="1"/>
          </p:cNvPicPr>
          <p:nvPr/>
        </p:nvPicPr>
        <p:blipFill>
          <a:blip r:embed="rId8"/>
          <a:stretch>
            <a:fillRect/>
          </a:stretch>
        </p:blipFill>
        <p:spPr>
          <a:xfrm>
            <a:off x="5265495" y="2590800"/>
            <a:ext cx="1260000" cy="1260000"/>
          </a:xfrm>
          <a:prstGeom prst="rect">
            <a:avLst/>
          </a:prstGeom>
        </p:spPr>
      </p:pic>
      <p:pic>
        <p:nvPicPr>
          <p:cNvPr id="10" name="Picture 9"/>
          <p:cNvPicPr>
            <a:picLocks noChangeAspect="1"/>
          </p:cNvPicPr>
          <p:nvPr/>
        </p:nvPicPr>
        <p:blipFill>
          <a:blip r:embed="rId9"/>
          <a:stretch>
            <a:fillRect/>
          </a:stretch>
        </p:blipFill>
        <p:spPr>
          <a:xfrm>
            <a:off x="7018095" y="3810000"/>
            <a:ext cx="1260000" cy="1260000"/>
          </a:xfrm>
          <a:prstGeom prst="rect">
            <a:avLst/>
          </a:prstGeom>
        </p:spPr>
      </p:pic>
      <p:cxnSp>
        <p:nvCxnSpPr>
          <p:cNvPr id="12" name="Straight Connector 11"/>
          <p:cNvCxnSpPr>
            <a:stCxn id="42" idx="4"/>
            <a:endCxn id="10" idx="0"/>
          </p:cNvCxnSpPr>
          <p:nvPr/>
        </p:nvCxnSpPr>
        <p:spPr>
          <a:xfrm flipH="1">
            <a:off x="7648095" y="2971800"/>
            <a:ext cx="132000" cy="838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6525495" y="2743200"/>
            <a:ext cx="645000" cy="4776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5" idx="6"/>
          </p:cNvCxnSpPr>
          <p:nvPr/>
        </p:nvCxnSpPr>
        <p:spPr>
          <a:xfrm flipH="1">
            <a:off x="5646511" y="4648200"/>
            <a:ext cx="1295401" cy="3429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217511" y="2971800"/>
            <a:ext cx="685801"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3"/>
          </p:cNvCxnSpPr>
          <p:nvPr/>
        </p:nvCxnSpPr>
        <p:spPr>
          <a:xfrm flipH="1">
            <a:off x="5113098" y="3772694"/>
            <a:ext cx="277064" cy="57070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970111" y="4038600"/>
            <a:ext cx="457201" cy="5334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674695" y="4038600"/>
            <a:ext cx="457200" cy="457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07895" y="3352800"/>
            <a:ext cx="533400" cy="11430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08495" y="3733800"/>
            <a:ext cx="685800"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094295" y="16764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941895" y="3810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189295" y="2667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72631" y="2044032"/>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684095" y="44958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39391" y="2842128"/>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274895" y="43434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Callout 56"/>
          <p:cNvSpPr/>
          <p:nvPr/>
        </p:nvSpPr>
        <p:spPr>
          <a:xfrm>
            <a:off x="769695" y="1295400"/>
            <a:ext cx="1981200" cy="609600"/>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 love Obama</a:t>
            </a:r>
            <a:endParaRPr lang="en-US" sz="1600" dirty="0">
              <a:solidFill>
                <a:schemeClr val="tx1"/>
              </a:solidFill>
            </a:endParaRPr>
          </a:p>
        </p:txBody>
      </p:sp>
      <p:sp>
        <p:nvSpPr>
          <p:cNvPr id="58" name="Oval Callout 57"/>
          <p:cNvSpPr/>
          <p:nvPr/>
        </p:nvSpPr>
        <p:spPr>
          <a:xfrm>
            <a:off x="388695" y="3886200"/>
            <a:ext cx="1981200" cy="609600"/>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Obama is great!</a:t>
            </a:r>
            <a:endParaRPr lang="en-US" sz="1600" dirty="0">
              <a:solidFill>
                <a:schemeClr val="tx1"/>
              </a:solidFill>
            </a:endParaRPr>
          </a:p>
        </p:txBody>
      </p:sp>
      <p:sp>
        <p:nvSpPr>
          <p:cNvPr id="59" name="Oval Callout 58"/>
          <p:cNvSpPr/>
          <p:nvPr/>
        </p:nvSpPr>
        <p:spPr>
          <a:xfrm>
            <a:off x="2674695" y="2057400"/>
            <a:ext cx="1981200" cy="609600"/>
          </a:xfrm>
          <a:prstGeom prst="wedgeEllipseCallout">
            <a:avLst>
              <a:gd name="adj1" fmla="val 1434"/>
              <a:gd name="adj2" fmla="val 9978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Obama is fantastic</a:t>
            </a:r>
            <a:endParaRPr lang="en-US" sz="1600" dirty="0">
              <a:solidFill>
                <a:schemeClr val="tx1"/>
              </a:solidFill>
            </a:endParaRPr>
          </a:p>
        </p:txBody>
      </p:sp>
      <p:sp>
        <p:nvSpPr>
          <p:cNvPr id="60" name="Oval Callout 59"/>
          <p:cNvSpPr/>
          <p:nvPr/>
        </p:nvSpPr>
        <p:spPr>
          <a:xfrm>
            <a:off x="5036895" y="1219200"/>
            <a:ext cx="2667000" cy="685800"/>
          </a:xfrm>
          <a:prstGeom prst="wedgeEllipseCallout">
            <a:avLst>
              <a:gd name="adj1" fmla="val 29947"/>
              <a:gd name="adj2" fmla="val 9027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tx1"/>
                </a:solidFill>
              </a:rPr>
              <a:t>I hate Obama, the worst president ever</a:t>
            </a:r>
            <a:endParaRPr lang="en-US" sz="1600" dirty="0">
              <a:solidFill>
                <a:schemeClr val="tx1"/>
              </a:solidFill>
            </a:endParaRPr>
          </a:p>
        </p:txBody>
      </p:sp>
      <p:sp>
        <p:nvSpPr>
          <p:cNvPr id="61" name="Oval Callout 60"/>
          <p:cNvSpPr/>
          <p:nvPr/>
        </p:nvSpPr>
        <p:spPr>
          <a:xfrm>
            <a:off x="6332295" y="5334000"/>
            <a:ext cx="2209800" cy="685800"/>
          </a:xfrm>
          <a:prstGeom prst="wedgeEllipseCallout">
            <a:avLst>
              <a:gd name="adj1" fmla="val 7391"/>
              <a:gd name="adj2" fmla="val -9880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tx1"/>
                </a:solidFill>
              </a:rPr>
              <a:t>He cannot be the next president!</a:t>
            </a:r>
            <a:endParaRPr lang="en-US" sz="1600" dirty="0">
              <a:solidFill>
                <a:schemeClr val="tx1"/>
              </a:solidFill>
            </a:endParaRPr>
          </a:p>
        </p:txBody>
      </p:sp>
      <p:sp>
        <p:nvSpPr>
          <p:cNvPr id="62" name="Oval Callout 61"/>
          <p:cNvSpPr/>
          <p:nvPr/>
        </p:nvSpPr>
        <p:spPr>
          <a:xfrm>
            <a:off x="5341695" y="4038600"/>
            <a:ext cx="1676400" cy="685800"/>
          </a:xfrm>
          <a:prstGeom prst="wedgeEllipseCallout">
            <a:avLst>
              <a:gd name="adj1" fmla="val -10153"/>
              <a:gd name="adj2" fmla="val -8516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tx1"/>
                </a:solidFill>
              </a:rPr>
              <a:t>No Obama in 2012!</a:t>
            </a:r>
            <a:endParaRPr lang="en-US" sz="1600" dirty="0">
              <a:solidFill>
                <a:schemeClr val="tx1"/>
              </a:solidFill>
            </a:endParaRPr>
          </a:p>
        </p:txBody>
      </p:sp>
      <p:sp>
        <p:nvSpPr>
          <p:cNvPr id="63" name="Oval 62"/>
          <p:cNvSpPr/>
          <p:nvPr/>
        </p:nvSpPr>
        <p:spPr>
          <a:xfrm>
            <a:off x="2674695" y="6172200"/>
            <a:ext cx="228600" cy="228600"/>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55695" y="6096000"/>
            <a:ext cx="152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Positive</a:t>
            </a:r>
            <a:endParaRPr lang="en-US" sz="1600" dirty="0">
              <a:solidFill>
                <a:srgbClr val="000000"/>
              </a:solidFill>
            </a:endParaRPr>
          </a:p>
        </p:txBody>
      </p:sp>
      <p:sp>
        <p:nvSpPr>
          <p:cNvPr id="65" name="Oval 64"/>
          <p:cNvSpPr/>
          <p:nvPr/>
        </p:nvSpPr>
        <p:spPr>
          <a:xfrm>
            <a:off x="4198695" y="6172200"/>
            <a:ext cx="228600" cy="2286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579695" y="6096000"/>
            <a:ext cx="152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Negative</a:t>
            </a:r>
            <a:endParaRPr lang="en-US" sz="1600" dirty="0">
              <a:solidFill>
                <a:srgbClr val="000000"/>
              </a:solidFill>
            </a:endParaRPr>
          </a:p>
        </p:txBody>
      </p:sp>
    </p:spTree>
    <p:extLst>
      <p:ext uri="{BB962C8B-B14F-4D97-AF65-F5344CB8AC3E}">
        <p14:creationId xmlns:p14="http://schemas.microsoft.com/office/powerpoint/2010/main" val="6695597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linds(horizontal)">
                                      <p:cBhvr>
                                        <p:cTn id="15" dur="500"/>
                                        <p:tgtEl>
                                          <p:spTgt spid="5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linds(horizontal)">
                                      <p:cBhvr>
                                        <p:cTn id="26" dur="500"/>
                                        <p:tgtEl>
                                          <p:spTgt spid="5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linds(horizont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7" grpId="0" animBg="1"/>
      <p:bldP spid="50" grpId="0" animBg="1"/>
      <p:bldP spid="52" grpId="0" animBg="1"/>
      <p:bldP spid="54" grpId="0" animBg="1"/>
      <p:bldP spid="55" grpId="0" animBg="1"/>
      <p:bldP spid="57" grpId="0" animBg="1"/>
      <p:bldP spid="58" grpId="0" animBg="1"/>
      <p:bldP spid="59" grpId="0" animBg="1"/>
      <p:bldP spid="60" grpId="0" animBg="1"/>
      <p:bldP spid="61"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Confluence: Conformity Influence in Large Social Networks</a:t>
            </a:r>
          </a:p>
        </p:txBody>
      </p:sp>
      <p:sp>
        <p:nvSpPr>
          <p:cNvPr id="4" name="Rectangle 3"/>
          <p:cNvSpPr>
            <a:spLocks noGrp="1" noChangeArrowheads="1"/>
          </p:cNvSpPr>
          <p:nvPr>
            <p:ph type="subTitle" idx="1"/>
          </p:nvPr>
        </p:nvSpPr>
        <p:spPr>
          <a:xfrm>
            <a:off x="0" y="3772611"/>
            <a:ext cx="9144000" cy="2896749"/>
          </a:xfrm>
        </p:spPr>
        <p:txBody>
          <a:bodyPr>
            <a:normAutofit/>
          </a:bodyPr>
          <a:lstStyle/>
          <a:p>
            <a:r>
              <a:rPr lang="en-US" altLang="zh-CN" sz="2800" dirty="0" smtClean="0">
                <a:latin typeface="+mj-lt"/>
                <a:ea typeface="微软雅黑" pitchFamily="34" charset="-122"/>
                <a:cs typeface="Times New Roman" pitchFamily="18" charset="0"/>
              </a:rPr>
              <a:t>Jie Tang</a:t>
            </a:r>
            <a:r>
              <a:rPr lang="en-US" altLang="zh-CN" sz="2800" baseline="30000" dirty="0" smtClean="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 </a:t>
            </a:r>
            <a:r>
              <a:rPr lang="en-US" altLang="zh-CN" sz="2800" dirty="0" err="1" smtClean="0">
                <a:latin typeface="+mj-lt"/>
                <a:ea typeface="微软雅黑" pitchFamily="34" charset="-122"/>
                <a:cs typeface="Times New Roman" pitchFamily="18" charset="0"/>
              </a:rPr>
              <a:t>Sen</a:t>
            </a:r>
            <a:r>
              <a:rPr lang="en-US" altLang="zh-CN" sz="2800" dirty="0" smtClean="0">
                <a:latin typeface="+mj-lt"/>
                <a:ea typeface="微软雅黑" pitchFamily="34" charset="-122"/>
                <a:cs typeface="Times New Roman" pitchFamily="18" charset="0"/>
              </a:rPr>
              <a:t> Wu</a:t>
            </a:r>
            <a:r>
              <a:rPr lang="en-US" altLang="zh-CN" sz="2800" baseline="30000" dirty="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 and </a:t>
            </a:r>
            <a:r>
              <a:rPr lang="en-US" altLang="zh-CN" sz="2800" dirty="0" err="1" smtClean="0">
                <a:latin typeface="+mj-lt"/>
                <a:ea typeface="微软雅黑" pitchFamily="34" charset="-122"/>
                <a:cs typeface="Times New Roman" pitchFamily="18" charset="0"/>
              </a:rPr>
              <a:t>Jimeng</a:t>
            </a:r>
            <a:r>
              <a:rPr lang="en-US" altLang="zh-CN" sz="2800" dirty="0" smtClean="0">
                <a:latin typeface="+mj-lt"/>
                <a:ea typeface="微软雅黑" pitchFamily="34" charset="-122"/>
                <a:cs typeface="Times New Roman" pitchFamily="18" charset="0"/>
              </a:rPr>
              <a:t> Sun</a:t>
            </a:r>
            <a:r>
              <a:rPr lang="en-US" altLang="zh-CN" sz="2800" baseline="30000" dirty="0" smtClean="0">
                <a:latin typeface="+mj-lt"/>
                <a:ea typeface="微软雅黑" pitchFamily="34" charset="-122"/>
                <a:cs typeface="Times New Roman" pitchFamily="18" charset="0"/>
              </a:rPr>
              <a:t>+</a:t>
            </a:r>
          </a:p>
          <a:p>
            <a:pPr>
              <a:spcBef>
                <a:spcPts val="1800"/>
              </a:spcBef>
            </a:pPr>
            <a:r>
              <a:rPr lang="en-US" altLang="zh-CN" sz="2800" baseline="30000" dirty="0" smtClean="0">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Tsinghua University</a:t>
            </a:r>
          </a:p>
          <a:p>
            <a:r>
              <a:rPr lang="en-US" altLang="zh-CN" sz="2800" baseline="30000" dirty="0" smtClean="0">
                <a:latin typeface="+mj-lt"/>
                <a:ea typeface="微软雅黑" pitchFamily="34" charset="-122"/>
                <a:cs typeface="Times New Roman" pitchFamily="18" charset="0"/>
              </a:rPr>
              <a:t>+</a:t>
            </a:r>
            <a:r>
              <a:rPr lang="en-US" altLang="zh-CN" sz="2800" dirty="0" smtClean="0">
                <a:latin typeface="+mj-lt"/>
                <a:ea typeface="微软雅黑" pitchFamily="34" charset="-122"/>
                <a:cs typeface="Times New Roman" pitchFamily="18" charset="0"/>
              </a:rPr>
              <a:t>IBM TJ Watson Research Center</a:t>
            </a:r>
          </a:p>
          <a:p>
            <a:endParaRPr lang="en-US" altLang="zh-CN" sz="2800" dirty="0">
              <a:latin typeface="+mj-lt"/>
              <a:ea typeface="微软雅黑" pitchFamily="34" charset="-122"/>
              <a:cs typeface="Times New Roman" pitchFamily="18" charset="0"/>
            </a:endParaRPr>
          </a:p>
          <a:p>
            <a:r>
              <a:rPr lang="en-US" altLang="zh-CN" sz="2400" dirty="0" smtClean="0">
                <a:latin typeface="+mj-lt"/>
                <a:ea typeface="微软雅黑" pitchFamily="34" charset="-122"/>
                <a:cs typeface="Times New Roman" pitchFamily="18" charset="0"/>
              </a:rPr>
              <a:t>Data and codes are available at: </a:t>
            </a:r>
            <a:r>
              <a:rPr lang="tr-TR" sz="2400" dirty="0">
                <a:hlinkClick r:id="rId2"/>
              </a:rPr>
              <a:t>http://arnetminer.org/conformity</a:t>
            </a:r>
            <a:r>
              <a:rPr lang="tr-TR" sz="2400" dirty="0" smtClean="0">
                <a:hlinkClick r:id="rId2"/>
              </a:rPr>
              <a:t>/</a:t>
            </a:r>
            <a:r>
              <a:rPr lang="tr-TR" sz="2400" dirty="0" smtClean="0"/>
              <a:t> </a:t>
            </a:r>
            <a:endParaRPr lang="en-US" altLang="zh-CN" sz="2400" dirty="0" smtClean="0">
              <a:latin typeface="+mj-lt"/>
              <a:ea typeface="微软雅黑" pitchFamily="34" charset="-122"/>
              <a:cs typeface="Times New Roman" pitchFamily="18" charset="0"/>
            </a:endParaRPr>
          </a:p>
        </p:txBody>
      </p:sp>
    </p:spTree>
    <p:extLst>
      <p:ext uri="{BB962C8B-B14F-4D97-AF65-F5344CB8AC3E}">
        <p14:creationId xmlns:p14="http://schemas.microsoft.com/office/powerpoint/2010/main" val="264985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C</a:t>
            </a:r>
            <a:r>
              <a:rPr lang="en-US" dirty="0" smtClean="0"/>
              <a:t>ase </a:t>
            </a:r>
            <a:r>
              <a:rPr lang="en-US" dirty="0"/>
              <a:t>S</a:t>
            </a:r>
            <a:r>
              <a:rPr lang="en-US" dirty="0" smtClean="0"/>
              <a:t>tudy</a:t>
            </a:r>
            <a:endParaRPr lang="en-US" dirty="0"/>
          </a:p>
        </p:txBody>
      </p:sp>
      <p:pic>
        <p:nvPicPr>
          <p:cNvPr id="3" name="Picture 2"/>
          <p:cNvPicPr>
            <a:picLocks noChangeAspect="1"/>
          </p:cNvPicPr>
          <p:nvPr/>
        </p:nvPicPr>
        <p:blipFill>
          <a:blip r:embed="rId3"/>
          <a:stretch>
            <a:fillRect/>
          </a:stretch>
        </p:blipFill>
        <p:spPr>
          <a:xfrm>
            <a:off x="1719581" y="981074"/>
            <a:ext cx="5608193" cy="5511166"/>
          </a:xfrm>
          <a:prstGeom prst="rect">
            <a:avLst/>
          </a:prstGeom>
        </p:spPr>
      </p:pic>
    </p:spTree>
    <p:extLst>
      <p:ext uri="{BB962C8B-B14F-4D97-AF65-F5344CB8AC3E}">
        <p14:creationId xmlns:p14="http://schemas.microsoft.com/office/powerpoint/2010/main" val="108198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719" y="1831702"/>
            <a:ext cx="1239764" cy="1125415"/>
          </a:xfrm>
          <a:prstGeom prst="rect">
            <a:avLst/>
          </a:prstGeom>
        </p:spPr>
      </p:pic>
      <p:pic>
        <p:nvPicPr>
          <p:cNvPr id="5" name="Picture 4"/>
          <p:cNvPicPr>
            <a:picLocks noChangeAspect="1"/>
          </p:cNvPicPr>
          <p:nvPr/>
        </p:nvPicPr>
        <p:blipFill>
          <a:blip r:embed="rId3"/>
          <a:stretch>
            <a:fillRect/>
          </a:stretch>
        </p:blipFill>
        <p:spPr>
          <a:xfrm>
            <a:off x="993494" y="2057844"/>
            <a:ext cx="1260000" cy="1163077"/>
          </a:xfrm>
          <a:prstGeom prst="rect">
            <a:avLst/>
          </a:prstGeom>
        </p:spPr>
      </p:pic>
      <p:pic>
        <p:nvPicPr>
          <p:cNvPr id="6" name="Picture 5"/>
          <p:cNvPicPr>
            <a:picLocks noChangeAspect="1"/>
          </p:cNvPicPr>
          <p:nvPr/>
        </p:nvPicPr>
        <p:blipFill>
          <a:blip r:embed="rId4"/>
          <a:stretch>
            <a:fillRect/>
          </a:stretch>
        </p:blipFill>
        <p:spPr>
          <a:xfrm>
            <a:off x="4422494" y="4167998"/>
            <a:ext cx="1260000" cy="1163077"/>
          </a:xfrm>
          <a:prstGeom prst="rect">
            <a:avLst/>
          </a:prstGeom>
        </p:spPr>
      </p:pic>
      <p:pic>
        <p:nvPicPr>
          <p:cNvPr id="7" name="Picture 6"/>
          <p:cNvPicPr>
            <a:picLocks noChangeAspect="1"/>
          </p:cNvPicPr>
          <p:nvPr/>
        </p:nvPicPr>
        <p:blipFill>
          <a:blip r:embed="rId5"/>
          <a:stretch>
            <a:fillRect/>
          </a:stretch>
        </p:blipFill>
        <p:spPr>
          <a:xfrm>
            <a:off x="3050894" y="2831567"/>
            <a:ext cx="1260000" cy="1163077"/>
          </a:xfrm>
          <a:prstGeom prst="rect">
            <a:avLst/>
          </a:prstGeom>
        </p:spPr>
      </p:pic>
      <p:pic>
        <p:nvPicPr>
          <p:cNvPr id="8" name="Picture 7"/>
          <p:cNvPicPr>
            <a:picLocks noChangeAspect="1"/>
          </p:cNvPicPr>
          <p:nvPr/>
        </p:nvPicPr>
        <p:blipFill>
          <a:blip r:embed="rId6"/>
          <a:stretch>
            <a:fillRect/>
          </a:stretch>
        </p:blipFill>
        <p:spPr>
          <a:xfrm>
            <a:off x="1831694" y="4379013"/>
            <a:ext cx="1260000" cy="1163077"/>
          </a:xfrm>
          <a:prstGeom prst="rect">
            <a:avLst/>
          </a:prstGeom>
        </p:spPr>
      </p:pic>
      <p:pic>
        <p:nvPicPr>
          <p:cNvPr id="9" name="Picture 8"/>
          <p:cNvPicPr>
            <a:picLocks noChangeAspect="1"/>
          </p:cNvPicPr>
          <p:nvPr/>
        </p:nvPicPr>
        <p:blipFill>
          <a:blip r:embed="rId7"/>
          <a:stretch>
            <a:fillRect/>
          </a:stretch>
        </p:blipFill>
        <p:spPr>
          <a:xfrm>
            <a:off x="5336894" y="2620552"/>
            <a:ext cx="1260000" cy="1163077"/>
          </a:xfrm>
          <a:prstGeom prst="rect">
            <a:avLst/>
          </a:prstGeom>
        </p:spPr>
      </p:pic>
      <p:pic>
        <p:nvPicPr>
          <p:cNvPr id="10" name="Picture 9"/>
          <p:cNvPicPr>
            <a:picLocks noChangeAspect="1"/>
          </p:cNvPicPr>
          <p:nvPr/>
        </p:nvPicPr>
        <p:blipFill>
          <a:blip r:embed="rId8"/>
          <a:stretch>
            <a:fillRect/>
          </a:stretch>
        </p:blipFill>
        <p:spPr>
          <a:xfrm>
            <a:off x="7089494" y="3745967"/>
            <a:ext cx="1260000" cy="1163077"/>
          </a:xfrm>
          <a:prstGeom prst="rect">
            <a:avLst/>
          </a:prstGeom>
        </p:spPr>
      </p:pic>
      <p:cxnSp>
        <p:nvCxnSpPr>
          <p:cNvPr id="11" name="Straight Connector 10"/>
          <p:cNvCxnSpPr>
            <a:endCxn id="10" idx="0"/>
          </p:cNvCxnSpPr>
          <p:nvPr/>
        </p:nvCxnSpPr>
        <p:spPr>
          <a:xfrm flipH="1">
            <a:off x="7719494" y="2972244"/>
            <a:ext cx="132000" cy="7737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3"/>
          </p:cNvCxnSpPr>
          <p:nvPr/>
        </p:nvCxnSpPr>
        <p:spPr>
          <a:xfrm flipH="1">
            <a:off x="6596894" y="2761229"/>
            <a:ext cx="645000" cy="44086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717898" y="4519690"/>
            <a:ext cx="1295401" cy="3165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288898" y="2972244"/>
            <a:ext cx="685801"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4497" y="3711532"/>
            <a:ext cx="277064" cy="5268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041498" y="3956983"/>
            <a:ext cx="457201" cy="49236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46094" y="3956983"/>
            <a:ext cx="457200" cy="42203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9294" y="3323937"/>
            <a:ext cx="533400" cy="105507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9894" y="3675629"/>
            <a:ext cx="685800"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44030" y="211584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4" name="Oval Callout 23"/>
          <p:cNvSpPr/>
          <p:nvPr/>
        </p:nvSpPr>
        <p:spPr>
          <a:xfrm>
            <a:off x="841094" y="1424798"/>
            <a:ext cx="1981200" cy="562708"/>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I love Obama</a:t>
            </a:r>
          </a:p>
        </p:txBody>
      </p:sp>
      <p:sp>
        <p:nvSpPr>
          <p:cNvPr id="27" name="Oval 26"/>
          <p:cNvSpPr/>
          <p:nvPr/>
        </p:nvSpPr>
        <p:spPr>
          <a:xfrm>
            <a:off x="6204402" y="1424798"/>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8" name="Rectangle 27"/>
          <p:cNvSpPr/>
          <p:nvPr/>
        </p:nvSpPr>
        <p:spPr>
          <a:xfrm>
            <a:off x="6585402" y="1354460"/>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29" name="Oval 28"/>
          <p:cNvSpPr/>
          <p:nvPr/>
        </p:nvSpPr>
        <p:spPr>
          <a:xfrm>
            <a:off x="7728402" y="1424798"/>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30" name="Rectangle 29"/>
          <p:cNvSpPr/>
          <p:nvPr/>
        </p:nvSpPr>
        <p:spPr>
          <a:xfrm>
            <a:off x="8109402" y="1354460"/>
            <a:ext cx="1055077"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sp>
        <p:nvSpPr>
          <p:cNvPr id="34" name="TextBox 33"/>
          <p:cNvSpPr txBox="1"/>
          <p:nvPr/>
        </p:nvSpPr>
        <p:spPr>
          <a:xfrm>
            <a:off x="8472899" y="5146409"/>
            <a:ext cx="312906" cy="369332"/>
          </a:xfrm>
          <a:prstGeom prst="rect">
            <a:avLst/>
          </a:prstGeom>
          <a:noFill/>
        </p:spPr>
        <p:txBody>
          <a:bodyPr wrap="none" rtlCol="0">
            <a:spAutoFit/>
          </a:bodyPr>
          <a:lstStyle/>
          <a:p>
            <a:r>
              <a:rPr lang="en-US" b="1" dirty="0" smtClean="0"/>
              <a:t>1</a:t>
            </a:r>
            <a:endParaRPr lang="en-US" b="1" dirty="0"/>
          </a:p>
        </p:txBody>
      </p:sp>
      <p:sp>
        <p:nvSpPr>
          <p:cNvPr id="35" name="Rectangle 34"/>
          <p:cNvSpPr/>
          <p:nvPr/>
        </p:nvSpPr>
        <p:spPr>
          <a:xfrm>
            <a:off x="231494" y="4801044"/>
            <a:ext cx="1477108" cy="7033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chemeClr val="bg1"/>
                </a:solidFill>
              </a:rPr>
              <a:t>1. Peer </a:t>
            </a:r>
            <a:r>
              <a:rPr lang="en-US" altLang="zh-CN" sz="1662" b="1" dirty="0" smtClean="0">
                <a:solidFill>
                  <a:schemeClr val="bg1"/>
                </a:solidFill>
              </a:rPr>
              <a:t>Conformity</a:t>
            </a:r>
            <a:endParaRPr lang="en-US" sz="1662" b="1" dirty="0">
              <a:solidFill>
                <a:schemeClr val="bg1"/>
              </a:solidFill>
            </a:endParaRPr>
          </a:p>
        </p:txBody>
      </p:sp>
      <p:sp>
        <p:nvSpPr>
          <p:cNvPr id="36" name="Rectangle 35"/>
          <p:cNvSpPr/>
          <p:nvPr/>
        </p:nvSpPr>
        <p:spPr>
          <a:xfrm>
            <a:off x="5647555" y="5293414"/>
            <a:ext cx="1477108" cy="49236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chemeClr val="bg1"/>
                </a:solidFill>
              </a:rPr>
              <a:t>2. </a:t>
            </a:r>
            <a:r>
              <a:rPr lang="en-US" altLang="zh-CN" sz="1662" b="1" dirty="0" smtClean="0">
                <a:solidFill>
                  <a:schemeClr val="bg1"/>
                </a:solidFill>
              </a:rPr>
              <a:t>Individual Conformity</a:t>
            </a:r>
            <a:endParaRPr lang="en-US" sz="1662" b="1" dirty="0">
              <a:solidFill>
                <a:schemeClr val="bg1"/>
              </a:solidFill>
            </a:endParaRPr>
          </a:p>
        </p:txBody>
      </p:sp>
    </p:spTree>
    <p:extLst>
      <p:ext uri="{BB962C8B-B14F-4D97-AF65-F5344CB8AC3E}">
        <p14:creationId xmlns:p14="http://schemas.microsoft.com/office/powerpoint/2010/main" val="4147097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5" grpId="0"/>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719" y="1831702"/>
            <a:ext cx="1239764" cy="1125415"/>
          </a:xfrm>
          <a:prstGeom prst="rect">
            <a:avLst/>
          </a:prstGeom>
        </p:spPr>
      </p:pic>
      <p:pic>
        <p:nvPicPr>
          <p:cNvPr id="5" name="Picture 4"/>
          <p:cNvPicPr>
            <a:picLocks noChangeAspect="1"/>
          </p:cNvPicPr>
          <p:nvPr/>
        </p:nvPicPr>
        <p:blipFill>
          <a:blip r:embed="rId3"/>
          <a:stretch>
            <a:fillRect/>
          </a:stretch>
        </p:blipFill>
        <p:spPr>
          <a:xfrm>
            <a:off x="993494" y="2057844"/>
            <a:ext cx="1260000" cy="1163077"/>
          </a:xfrm>
          <a:prstGeom prst="rect">
            <a:avLst/>
          </a:prstGeom>
        </p:spPr>
      </p:pic>
      <p:pic>
        <p:nvPicPr>
          <p:cNvPr id="6" name="Picture 5"/>
          <p:cNvPicPr>
            <a:picLocks noChangeAspect="1"/>
          </p:cNvPicPr>
          <p:nvPr/>
        </p:nvPicPr>
        <p:blipFill>
          <a:blip r:embed="rId4"/>
          <a:stretch>
            <a:fillRect/>
          </a:stretch>
        </p:blipFill>
        <p:spPr>
          <a:xfrm>
            <a:off x="4422494" y="4167998"/>
            <a:ext cx="1260000" cy="1163077"/>
          </a:xfrm>
          <a:prstGeom prst="rect">
            <a:avLst/>
          </a:prstGeom>
        </p:spPr>
      </p:pic>
      <p:pic>
        <p:nvPicPr>
          <p:cNvPr id="7" name="Picture 6"/>
          <p:cNvPicPr>
            <a:picLocks noChangeAspect="1"/>
          </p:cNvPicPr>
          <p:nvPr/>
        </p:nvPicPr>
        <p:blipFill>
          <a:blip r:embed="rId5"/>
          <a:stretch>
            <a:fillRect/>
          </a:stretch>
        </p:blipFill>
        <p:spPr>
          <a:xfrm>
            <a:off x="3050894" y="2831567"/>
            <a:ext cx="1260000" cy="1163077"/>
          </a:xfrm>
          <a:prstGeom prst="rect">
            <a:avLst/>
          </a:prstGeom>
        </p:spPr>
      </p:pic>
      <p:pic>
        <p:nvPicPr>
          <p:cNvPr id="8" name="Picture 7"/>
          <p:cNvPicPr>
            <a:picLocks noChangeAspect="1"/>
          </p:cNvPicPr>
          <p:nvPr/>
        </p:nvPicPr>
        <p:blipFill>
          <a:blip r:embed="rId6"/>
          <a:stretch>
            <a:fillRect/>
          </a:stretch>
        </p:blipFill>
        <p:spPr>
          <a:xfrm>
            <a:off x="1831694" y="4379013"/>
            <a:ext cx="1260000" cy="1163077"/>
          </a:xfrm>
          <a:prstGeom prst="rect">
            <a:avLst/>
          </a:prstGeom>
        </p:spPr>
      </p:pic>
      <p:pic>
        <p:nvPicPr>
          <p:cNvPr id="9" name="Picture 8"/>
          <p:cNvPicPr>
            <a:picLocks noChangeAspect="1"/>
          </p:cNvPicPr>
          <p:nvPr/>
        </p:nvPicPr>
        <p:blipFill>
          <a:blip r:embed="rId7"/>
          <a:stretch>
            <a:fillRect/>
          </a:stretch>
        </p:blipFill>
        <p:spPr>
          <a:xfrm>
            <a:off x="5336894" y="2620552"/>
            <a:ext cx="1260000" cy="1163077"/>
          </a:xfrm>
          <a:prstGeom prst="rect">
            <a:avLst/>
          </a:prstGeom>
        </p:spPr>
      </p:pic>
      <p:pic>
        <p:nvPicPr>
          <p:cNvPr id="10" name="Picture 9"/>
          <p:cNvPicPr>
            <a:picLocks noChangeAspect="1"/>
          </p:cNvPicPr>
          <p:nvPr/>
        </p:nvPicPr>
        <p:blipFill>
          <a:blip r:embed="rId8"/>
          <a:stretch>
            <a:fillRect/>
          </a:stretch>
        </p:blipFill>
        <p:spPr>
          <a:xfrm>
            <a:off x="7089494" y="3745967"/>
            <a:ext cx="1260000" cy="1163077"/>
          </a:xfrm>
          <a:prstGeom prst="rect">
            <a:avLst/>
          </a:prstGeom>
        </p:spPr>
      </p:pic>
      <p:cxnSp>
        <p:nvCxnSpPr>
          <p:cNvPr id="11" name="Straight Connector 10"/>
          <p:cNvCxnSpPr>
            <a:endCxn id="10" idx="0"/>
          </p:cNvCxnSpPr>
          <p:nvPr/>
        </p:nvCxnSpPr>
        <p:spPr>
          <a:xfrm flipH="1">
            <a:off x="7719494" y="2972244"/>
            <a:ext cx="132000" cy="7737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3"/>
          </p:cNvCxnSpPr>
          <p:nvPr/>
        </p:nvCxnSpPr>
        <p:spPr>
          <a:xfrm flipH="1">
            <a:off x="6596894" y="2761229"/>
            <a:ext cx="645000" cy="44086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717898" y="4519690"/>
            <a:ext cx="1295401" cy="3165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288898" y="2972244"/>
            <a:ext cx="685801"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4497" y="3711532"/>
            <a:ext cx="277064" cy="5268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041498" y="3956983"/>
            <a:ext cx="457201" cy="49236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46094" y="3956983"/>
            <a:ext cx="457200" cy="42203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9294" y="3323937"/>
            <a:ext cx="533400" cy="105507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9894" y="3675629"/>
            <a:ext cx="685800"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44030" y="211584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1" name="Oval 20"/>
          <p:cNvSpPr/>
          <p:nvPr/>
        </p:nvSpPr>
        <p:spPr>
          <a:xfrm>
            <a:off x="1755494" y="437901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4" name="Oval Callout 23"/>
          <p:cNvSpPr/>
          <p:nvPr/>
        </p:nvSpPr>
        <p:spPr>
          <a:xfrm>
            <a:off x="841094" y="1424798"/>
            <a:ext cx="1981200" cy="562708"/>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I love Obama</a:t>
            </a:r>
          </a:p>
        </p:txBody>
      </p:sp>
      <p:sp>
        <p:nvSpPr>
          <p:cNvPr id="25" name="Oval Callout 24"/>
          <p:cNvSpPr/>
          <p:nvPr/>
        </p:nvSpPr>
        <p:spPr>
          <a:xfrm>
            <a:off x="460094" y="3816306"/>
            <a:ext cx="1981200" cy="562708"/>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Obama is great!</a:t>
            </a:r>
          </a:p>
        </p:txBody>
      </p:sp>
      <p:sp>
        <p:nvSpPr>
          <p:cNvPr id="27" name="Oval 26"/>
          <p:cNvSpPr/>
          <p:nvPr/>
        </p:nvSpPr>
        <p:spPr>
          <a:xfrm>
            <a:off x="6204402" y="1424798"/>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8" name="Rectangle 27"/>
          <p:cNvSpPr/>
          <p:nvPr/>
        </p:nvSpPr>
        <p:spPr>
          <a:xfrm>
            <a:off x="6585402" y="1354460"/>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29" name="Oval 28"/>
          <p:cNvSpPr/>
          <p:nvPr/>
        </p:nvSpPr>
        <p:spPr>
          <a:xfrm>
            <a:off x="7728402" y="1424798"/>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30" name="Rectangle 29"/>
          <p:cNvSpPr/>
          <p:nvPr/>
        </p:nvSpPr>
        <p:spPr>
          <a:xfrm>
            <a:off x="8109402" y="1354460"/>
            <a:ext cx="1055077"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sp>
        <p:nvSpPr>
          <p:cNvPr id="33" name="Rectangle 32"/>
          <p:cNvSpPr/>
          <p:nvPr/>
        </p:nvSpPr>
        <p:spPr>
          <a:xfrm>
            <a:off x="231494" y="4801044"/>
            <a:ext cx="1477108" cy="70338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1. Peer </a:t>
            </a:r>
            <a:r>
              <a:rPr lang="en-US" altLang="zh-CN" sz="1662" b="1" dirty="0" smtClean="0">
                <a:solidFill>
                  <a:srgbClr val="800000"/>
                </a:solidFill>
              </a:rPr>
              <a:t>conformity</a:t>
            </a:r>
            <a:endParaRPr lang="en-US" sz="1662" b="1" dirty="0">
              <a:solidFill>
                <a:srgbClr val="800000"/>
              </a:solidFill>
            </a:endParaRPr>
          </a:p>
        </p:txBody>
      </p:sp>
      <p:sp>
        <p:nvSpPr>
          <p:cNvPr id="34" name="TextBox 33"/>
          <p:cNvSpPr txBox="1"/>
          <p:nvPr/>
        </p:nvSpPr>
        <p:spPr>
          <a:xfrm>
            <a:off x="8472899" y="5146409"/>
            <a:ext cx="312906" cy="369332"/>
          </a:xfrm>
          <a:prstGeom prst="rect">
            <a:avLst/>
          </a:prstGeom>
          <a:noFill/>
        </p:spPr>
        <p:txBody>
          <a:bodyPr wrap="none" rtlCol="0">
            <a:spAutoFit/>
          </a:bodyPr>
          <a:lstStyle/>
          <a:p>
            <a:r>
              <a:rPr lang="en-US" b="1" dirty="0" smtClean="0"/>
              <a:t>2</a:t>
            </a:r>
            <a:endParaRPr lang="en-US" b="1" dirty="0"/>
          </a:p>
        </p:txBody>
      </p:sp>
      <p:sp>
        <p:nvSpPr>
          <p:cNvPr id="35" name="Rectangle 34"/>
          <p:cNvSpPr/>
          <p:nvPr/>
        </p:nvSpPr>
        <p:spPr>
          <a:xfrm>
            <a:off x="5647555" y="5293414"/>
            <a:ext cx="1477108" cy="4923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chemeClr val="bg1"/>
                </a:solidFill>
              </a:rPr>
              <a:t>2. </a:t>
            </a:r>
            <a:r>
              <a:rPr lang="en-US" altLang="zh-CN" sz="1662" b="1" dirty="0" smtClean="0">
                <a:solidFill>
                  <a:schemeClr val="bg1"/>
                </a:solidFill>
              </a:rPr>
              <a:t>Individual Conformity</a:t>
            </a:r>
            <a:endParaRPr lang="en-US" sz="1662" b="1" dirty="0">
              <a:solidFill>
                <a:schemeClr val="bg1"/>
              </a:solidFill>
            </a:endParaRPr>
          </a:p>
        </p:txBody>
      </p:sp>
    </p:spTree>
    <p:extLst>
      <p:ext uri="{BB962C8B-B14F-4D97-AF65-F5344CB8AC3E}">
        <p14:creationId xmlns:p14="http://schemas.microsoft.com/office/powerpoint/2010/main" val="4969153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linds(horizontal)">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33" grpId="0" animBg="1"/>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719" y="1831702"/>
            <a:ext cx="1239764" cy="1125415"/>
          </a:xfrm>
          <a:prstGeom prst="rect">
            <a:avLst/>
          </a:prstGeom>
        </p:spPr>
      </p:pic>
      <p:pic>
        <p:nvPicPr>
          <p:cNvPr id="5" name="Picture 4"/>
          <p:cNvPicPr>
            <a:picLocks noChangeAspect="1"/>
          </p:cNvPicPr>
          <p:nvPr/>
        </p:nvPicPr>
        <p:blipFill>
          <a:blip r:embed="rId3"/>
          <a:stretch>
            <a:fillRect/>
          </a:stretch>
        </p:blipFill>
        <p:spPr>
          <a:xfrm>
            <a:off x="993494" y="2057844"/>
            <a:ext cx="1260000" cy="1163077"/>
          </a:xfrm>
          <a:prstGeom prst="rect">
            <a:avLst/>
          </a:prstGeom>
        </p:spPr>
      </p:pic>
      <p:pic>
        <p:nvPicPr>
          <p:cNvPr id="6" name="Picture 5"/>
          <p:cNvPicPr>
            <a:picLocks noChangeAspect="1"/>
          </p:cNvPicPr>
          <p:nvPr/>
        </p:nvPicPr>
        <p:blipFill>
          <a:blip r:embed="rId4"/>
          <a:stretch>
            <a:fillRect/>
          </a:stretch>
        </p:blipFill>
        <p:spPr>
          <a:xfrm>
            <a:off x="4422494" y="4167998"/>
            <a:ext cx="1260000" cy="1163077"/>
          </a:xfrm>
          <a:prstGeom prst="rect">
            <a:avLst/>
          </a:prstGeom>
        </p:spPr>
      </p:pic>
      <p:pic>
        <p:nvPicPr>
          <p:cNvPr id="7" name="Picture 6"/>
          <p:cNvPicPr>
            <a:picLocks noChangeAspect="1"/>
          </p:cNvPicPr>
          <p:nvPr/>
        </p:nvPicPr>
        <p:blipFill>
          <a:blip r:embed="rId5"/>
          <a:stretch>
            <a:fillRect/>
          </a:stretch>
        </p:blipFill>
        <p:spPr>
          <a:xfrm>
            <a:off x="3050894" y="2831567"/>
            <a:ext cx="1260000" cy="1163077"/>
          </a:xfrm>
          <a:prstGeom prst="rect">
            <a:avLst/>
          </a:prstGeom>
        </p:spPr>
      </p:pic>
      <p:pic>
        <p:nvPicPr>
          <p:cNvPr id="8" name="Picture 7"/>
          <p:cNvPicPr>
            <a:picLocks noChangeAspect="1"/>
          </p:cNvPicPr>
          <p:nvPr/>
        </p:nvPicPr>
        <p:blipFill>
          <a:blip r:embed="rId6"/>
          <a:stretch>
            <a:fillRect/>
          </a:stretch>
        </p:blipFill>
        <p:spPr>
          <a:xfrm>
            <a:off x="1831694" y="4379013"/>
            <a:ext cx="1260000" cy="1163077"/>
          </a:xfrm>
          <a:prstGeom prst="rect">
            <a:avLst/>
          </a:prstGeom>
        </p:spPr>
      </p:pic>
      <p:pic>
        <p:nvPicPr>
          <p:cNvPr id="9" name="Picture 8"/>
          <p:cNvPicPr>
            <a:picLocks noChangeAspect="1"/>
          </p:cNvPicPr>
          <p:nvPr/>
        </p:nvPicPr>
        <p:blipFill>
          <a:blip r:embed="rId7"/>
          <a:stretch>
            <a:fillRect/>
          </a:stretch>
        </p:blipFill>
        <p:spPr>
          <a:xfrm>
            <a:off x="5336894" y="2620552"/>
            <a:ext cx="1260000" cy="1163077"/>
          </a:xfrm>
          <a:prstGeom prst="rect">
            <a:avLst/>
          </a:prstGeom>
        </p:spPr>
      </p:pic>
      <p:pic>
        <p:nvPicPr>
          <p:cNvPr id="10" name="Picture 9"/>
          <p:cNvPicPr>
            <a:picLocks noChangeAspect="1"/>
          </p:cNvPicPr>
          <p:nvPr/>
        </p:nvPicPr>
        <p:blipFill>
          <a:blip r:embed="rId8"/>
          <a:stretch>
            <a:fillRect/>
          </a:stretch>
        </p:blipFill>
        <p:spPr>
          <a:xfrm>
            <a:off x="7089494" y="3745967"/>
            <a:ext cx="1260000" cy="1163077"/>
          </a:xfrm>
          <a:prstGeom prst="rect">
            <a:avLst/>
          </a:prstGeom>
        </p:spPr>
      </p:pic>
      <p:cxnSp>
        <p:nvCxnSpPr>
          <p:cNvPr id="11" name="Straight Connector 10"/>
          <p:cNvCxnSpPr>
            <a:endCxn id="10" idx="0"/>
          </p:cNvCxnSpPr>
          <p:nvPr/>
        </p:nvCxnSpPr>
        <p:spPr>
          <a:xfrm flipH="1">
            <a:off x="7719494" y="2972244"/>
            <a:ext cx="132000" cy="7737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3"/>
          </p:cNvCxnSpPr>
          <p:nvPr/>
        </p:nvCxnSpPr>
        <p:spPr>
          <a:xfrm flipH="1">
            <a:off x="6596894" y="2761229"/>
            <a:ext cx="645000" cy="44086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3" idx="6"/>
          </p:cNvCxnSpPr>
          <p:nvPr/>
        </p:nvCxnSpPr>
        <p:spPr>
          <a:xfrm flipH="1">
            <a:off x="5717898" y="4519690"/>
            <a:ext cx="1295401" cy="3165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288898" y="2972244"/>
            <a:ext cx="685801"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4497" y="3711532"/>
            <a:ext cx="277064" cy="5268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041498" y="3956983"/>
            <a:ext cx="457201" cy="49236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46094" y="3956983"/>
            <a:ext cx="457200" cy="42203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9294" y="3323937"/>
            <a:ext cx="533400" cy="105507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9894" y="3675629"/>
            <a:ext cx="685800"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44030" y="211584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1" name="Oval 20"/>
          <p:cNvSpPr/>
          <p:nvPr/>
        </p:nvSpPr>
        <p:spPr>
          <a:xfrm>
            <a:off x="1755494" y="437901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3" name="Oval 22"/>
          <p:cNvSpPr/>
          <p:nvPr/>
        </p:nvSpPr>
        <p:spPr>
          <a:xfrm>
            <a:off x="4346294" y="4238336"/>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4" name="Oval Callout 23"/>
          <p:cNvSpPr/>
          <p:nvPr/>
        </p:nvSpPr>
        <p:spPr>
          <a:xfrm>
            <a:off x="841094" y="1424798"/>
            <a:ext cx="1981200" cy="562708"/>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I love Obama</a:t>
            </a:r>
          </a:p>
        </p:txBody>
      </p:sp>
      <p:sp>
        <p:nvSpPr>
          <p:cNvPr id="25" name="Oval Callout 24"/>
          <p:cNvSpPr/>
          <p:nvPr/>
        </p:nvSpPr>
        <p:spPr>
          <a:xfrm>
            <a:off x="460094" y="3816306"/>
            <a:ext cx="1981200" cy="562708"/>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Obama is great!</a:t>
            </a:r>
          </a:p>
        </p:txBody>
      </p:sp>
      <p:sp>
        <p:nvSpPr>
          <p:cNvPr id="27" name="Oval 26"/>
          <p:cNvSpPr/>
          <p:nvPr/>
        </p:nvSpPr>
        <p:spPr>
          <a:xfrm>
            <a:off x="6204402" y="1424798"/>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8" name="Rectangle 27"/>
          <p:cNvSpPr/>
          <p:nvPr/>
        </p:nvSpPr>
        <p:spPr>
          <a:xfrm>
            <a:off x="6585402" y="1354460"/>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29" name="Oval 28"/>
          <p:cNvSpPr/>
          <p:nvPr/>
        </p:nvSpPr>
        <p:spPr>
          <a:xfrm>
            <a:off x="7728402" y="1424798"/>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30" name="Rectangle 29"/>
          <p:cNvSpPr/>
          <p:nvPr/>
        </p:nvSpPr>
        <p:spPr>
          <a:xfrm>
            <a:off x="8109402" y="1354460"/>
            <a:ext cx="1055077"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sp>
        <p:nvSpPr>
          <p:cNvPr id="31" name="Rectangle 30"/>
          <p:cNvSpPr/>
          <p:nvPr/>
        </p:nvSpPr>
        <p:spPr>
          <a:xfrm>
            <a:off x="5647555" y="5293414"/>
            <a:ext cx="1477108" cy="4923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2. </a:t>
            </a:r>
            <a:r>
              <a:rPr lang="en-US" altLang="zh-CN" sz="1662" b="1" dirty="0" smtClean="0">
                <a:solidFill>
                  <a:srgbClr val="800000"/>
                </a:solidFill>
              </a:rPr>
              <a:t>Individual conformity</a:t>
            </a:r>
            <a:endParaRPr lang="en-US" sz="1662" b="1" dirty="0">
              <a:solidFill>
                <a:srgbClr val="800000"/>
              </a:solidFill>
            </a:endParaRPr>
          </a:p>
        </p:txBody>
      </p:sp>
      <p:sp>
        <p:nvSpPr>
          <p:cNvPr id="33" name="Rectangle 32"/>
          <p:cNvSpPr/>
          <p:nvPr/>
        </p:nvSpPr>
        <p:spPr>
          <a:xfrm>
            <a:off x="231494" y="4801044"/>
            <a:ext cx="1477108" cy="70338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1. Peer </a:t>
            </a:r>
            <a:r>
              <a:rPr lang="en-US" altLang="zh-CN" sz="1662" b="1" dirty="0" smtClean="0">
                <a:solidFill>
                  <a:srgbClr val="800000"/>
                </a:solidFill>
              </a:rPr>
              <a:t>conformity</a:t>
            </a:r>
            <a:endParaRPr lang="en-US" sz="1662" b="1" dirty="0">
              <a:solidFill>
                <a:srgbClr val="800000"/>
              </a:solidFill>
            </a:endParaRPr>
          </a:p>
        </p:txBody>
      </p:sp>
      <p:sp>
        <p:nvSpPr>
          <p:cNvPr id="34" name="TextBox 33"/>
          <p:cNvSpPr txBox="1"/>
          <p:nvPr/>
        </p:nvSpPr>
        <p:spPr>
          <a:xfrm>
            <a:off x="8472899" y="5146409"/>
            <a:ext cx="312906" cy="369332"/>
          </a:xfrm>
          <a:prstGeom prst="rect">
            <a:avLst/>
          </a:prstGeom>
          <a:noFill/>
        </p:spPr>
        <p:txBody>
          <a:bodyPr wrap="none" rtlCol="0">
            <a:spAutoFit/>
          </a:bodyPr>
          <a:lstStyle/>
          <a:p>
            <a:r>
              <a:rPr lang="en-US" b="1" dirty="0" smtClean="0"/>
              <a:t>3</a:t>
            </a:r>
            <a:endParaRPr lang="en-US" b="1" dirty="0"/>
          </a:p>
        </p:txBody>
      </p:sp>
    </p:spTree>
    <p:extLst>
      <p:ext uri="{BB962C8B-B14F-4D97-AF65-F5344CB8AC3E}">
        <p14:creationId xmlns:p14="http://schemas.microsoft.com/office/powerpoint/2010/main" val="4209435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31"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719" y="1831702"/>
            <a:ext cx="1239764" cy="1125415"/>
          </a:xfrm>
          <a:prstGeom prst="rect">
            <a:avLst/>
          </a:prstGeom>
        </p:spPr>
      </p:pic>
      <p:pic>
        <p:nvPicPr>
          <p:cNvPr id="5" name="Picture 4"/>
          <p:cNvPicPr>
            <a:picLocks noChangeAspect="1"/>
          </p:cNvPicPr>
          <p:nvPr/>
        </p:nvPicPr>
        <p:blipFill>
          <a:blip r:embed="rId3"/>
          <a:stretch>
            <a:fillRect/>
          </a:stretch>
        </p:blipFill>
        <p:spPr>
          <a:xfrm>
            <a:off x="993494" y="2057844"/>
            <a:ext cx="1260000" cy="1163077"/>
          </a:xfrm>
          <a:prstGeom prst="rect">
            <a:avLst/>
          </a:prstGeom>
        </p:spPr>
      </p:pic>
      <p:pic>
        <p:nvPicPr>
          <p:cNvPr id="6" name="Picture 5"/>
          <p:cNvPicPr>
            <a:picLocks noChangeAspect="1"/>
          </p:cNvPicPr>
          <p:nvPr/>
        </p:nvPicPr>
        <p:blipFill>
          <a:blip r:embed="rId4"/>
          <a:stretch>
            <a:fillRect/>
          </a:stretch>
        </p:blipFill>
        <p:spPr>
          <a:xfrm>
            <a:off x="4422494" y="4167998"/>
            <a:ext cx="1260000" cy="1163077"/>
          </a:xfrm>
          <a:prstGeom prst="rect">
            <a:avLst/>
          </a:prstGeom>
        </p:spPr>
      </p:pic>
      <p:pic>
        <p:nvPicPr>
          <p:cNvPr id="7" name="Picture 6"/>
          <p:cNvPicPr>
            <a:picLocks noChangeAspect="1"/>
          </p:cNvPicPr>
          <p:nvPr/>
        </p:nvPicPr>
        <p:blipFill>
          <a:blip r:embed="rId5"/>
          <a:stretch>
            <a:fillRect/>
          </a:stretch>
        </p:blipFill>
        <p:spPr>
          <a:xfrm>
            <a:off x="3050894" y="2831567"/>
            <a:ext cx="1260000" cy="1163077"/>
          </a:xfrm>
          <a:prstGeom prst="rect">
            <a:avLst/>
          </a:prstGeom>
        </p:spPr>
      </p:pic>
      <p:pic>
        <p:nvPicPr>
          <p:cNvPr id="8" name="Picture 7"/>
          <p:cNvPicPr>
            <a:picLocks noChangeAspect="1"/>
          </p:cNvPicPr>
          <p:nvPr/>
        </p:nvPicPr>
        <p:blipFill>
          <a:blip r:embed="rId6"/>
          <a:stretch>
            <a:fillRect/>
          </a:stretch>
        </p:blipFill>
        <p:spPr>
          <a:xfrm>
            <a:off x="1831694" y="4379013"/>
            <a:ext cx="1260000" cy="1163077"/>
          </a:xfrm>
          <a:prstGeom prst="rect">
            <a:avLst/>
          </a:prstGeom>
        </p:spPr>
      </p:pic>
      <p:pic>
        <p:nvPicPr>
          <p:cNvPr id="9" name="Picture 8"/>
          <p:cNvPicPr>
            <a:picLocks noChangeAspect="1"/>
          </p:cNvPicPr>
          <p:nvPr/>
        </p:nvPicPr>
        <p:blipFill>
          <a:blip r:embed="rId7"/>
          <a:stretch>
            <a:fillRect/>
          </a:stretch>
        </p:blipFill>
        <p:spPr>
          <a:xfrm>
            <a:off x="5336894" y="2620552"/>
            <a:ext cx="1260000" cy="1163077"/>
          </a:xfrm>
          <a:prstGeom prst="rect">
            <a:avLst/>
          </a:prstGeom>
        </p:spPr>
      </p:pic>
      <p:pic>
        <p:nvPicPr>
          <p:cNvPr id="10" name="Picture 9"/>
          <p:cNvPicPr>
            <a:picLocks noChangeAspect="1"/>
          </p:cNvPicPr>
          <p:nvPr/>
        </p:nvPicPr>
        <p:blipFill>
          <a:blip r:embed="rId8"/>
          <a:stretch>
            <a:fillRect/>
          </a:stretch>
        </p:blipFill>
        <p:spPr>
          <a:xfrm>
            <a:off x="7089494" y="3745967"/>
            <a:ext cx="1260000" cy="1163077"/>
          </a:xfrm>
          <a:prstGeom prst="rect">
            <a:avLst/>
          </a:prstGeom>
        </p:spPr>
      </p:pic>
      <p:cxnSp>
        <p:nvCxnSpPr>
          <p:cNvPr id="11" name="Straight Connector 10"/>
          <p:cNvCxnSpPr>
            <a:endCxn id="10" idx="0"/>
          </p:cNvCxnSpPr>
          <p:nvPr/>
        </p:nvCxnSpPr>
        <p:spPr>
          <a:xfrm flipH="1">
            <a:off x="7719494" y="2972244"/>
            <a:ext cx="132000" cy="7737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3"/>
          </p:cNvCxnSpPr>
          <p:nvPr/>
        </p:nvCxnSpPr>
        <p:spPr>
          <a:xfrm flipH="1">
            <a:off x="6596894" y="2761229"/>
            <a:ext cx="645000" cy="44086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3" idx="6"/>
          </p:cNvCxnSpPr>
          <p:nvPr/>
        </p:nvCxnSpPr>
        <p:spPr>
          <a:xfrm flipH="1">
            <a:off x="5717898" y="4519690"/>
            <a:ext cx="1295401" cy="3165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288898" y="2972244"/>
            <a:ext cx="685801"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4497" y="3711532"/>
            <a:ext cx="277064" cy="5268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041498" y="3956983"/>
            <a:ext cx="457201" cy="49236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46094" y="3956983"/>
            <a:ext cx="457200" cy="42203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9294" y="3323937"/>
            <a:ext cx="533400" cy="105507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9894" y="3675629"/>
            <a:ext cx="685800"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44030" y="211584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1" name="Oval 20"/>
          <p:cNvSpPr/>
          <p:nvPr/>
        </p:nvSpPr>
        <p:spPr>
          <a:xfrm>
            <a:off x="1755494" y="4379013"/>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2" name="Oval 21"/>
          <p:cNvSpPr/>
          <p:nvPr/>
        </p:nvSpPr>
        <p:spPr>
          <a:xfrm>
            <a:off x="3010790" y="2852547"/>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3" name="Oval 22"/>
          <p:cNvSpPr/>
          <p:nvPr/>
        </p:nvSpPr>
        <p:spPr>
          <a:xfrm>
            <a:off x="4346294" y="4238336"/>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4" name="Oval Callout 23"/>
          <p:cNvSpPr/>
          <p:nvPr/>
        </p:nvSpPr>
        <p:spPr>
          <a:xfrm>
            <a:off x="841094" y="1424798"/>
            <a:ext cx="1981200" cy="562708"/>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I love Obama</a:t>
            </a:r>
          </a:p>
        </p:txBody>
      </p:sp>
      <p:sp>
        <p:nvSpPr>
          <p:cNvPr id="25" name="Oval Callout 24"/>
          <p:cNvSpPr/>
          <p:nvPr/>
        </p:nvSpPr>
        <p:spPr>
          <a:xfrm>
            <a:off x="460094" y="3816306"/>
            <a:ext cx="1981200" cy="562708"/>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Obama is great!</a:t>
            </a:r>
          </a:p>
        </p:txBody>
      </p:sp>
      <p:sp>
        <p:nvSpPr>
          <p:cNvPr id="26" name="Oval Callout 25"/>
          <p:cNvSpPr/>
          <p:nvPr/>
        </p:nvSpPr>
        <p:spPr>
          <a:xfrm>
            <a:off x="2746094" y="2128183"/>
            <a:ext cx="1981200" cy="562708"/>
          </a:xfrm>
          <a:prstGeom prst="wedgeEllipseCallout">
            <a:avLst>
              <a:gd name="adj1" fmla="val 1434"/>
              <a:gd name="adj2" fmla="val 9978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a:solidFill>
                  <a:schemeClr val="tx1"/>
                </a:solidFill>
              </a:rPr>
              <a:t>Obama is fantastic</a:t>
            </a:r>
          </a:p>
        </p:txBody>
      </p:sp>
      <p:sp>
        <p:nvSpPr>
          <p:cNvPr id="27" name="Oval 26"/>
          <p:cNvSpPr/>
          <p:nvPr/>
        </p:nvSpPr>
        <p:spPr>
          <a:xfrm>
            <a:off x="6204402" y="1424798"/>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8" name="Rectangle 27"/>
          <p:cNvSpPr/>
          <p:nvPr/>
        </p:nvSpPr>
        <p:spPr>
          <a:xfrm>
            <a:off x="6585402" y="1354460"/>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29" name="Oval 28"/>
          <p:cNvSpPr/>
          <p:nvPr/>
        </p:nvSpPr>
        <p:spPr>
          <a:xfrm>
            <a:off x="7728402" y="1424798"/>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30" name="Rectangle 29"/>
          <p:cNvSpPr/>
          <p:nvPr/>
        </p:nvSpPr>
        <p:spPr>
          <a:xfrm>
            <a:off x="8109402" y="1354460"/>
            <a:ext cx="1055077"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sp>
        <p:nvSpPr>
          <p:cNvPr id="31" name="Rectangle 30"/>
          <p:cNvSpPr/>
          <p:nvPr/>
        </p:nvSpPr>
        <p:spPr>
          <a:xfrm>
            <a:off x="5647555" y="5293414"/>
            <a:ext cx="1477108" cy="4923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2. </a:t>
            </a:r>
            <a:r>
              <a:rPr lang="en-US" altLang="zh-CN" sz="1662" b="1" dirty="0" smtClean="0">
                <a:solidFill>
                  <a:srgbClr val="800000"/>
                </a:solidFill>
              </a:rPr>
              <a:t>Individual conformity</a:t>
            </a:r>
            <a:endParaRPr lang="en-US" sz="1662" b="1" dirty="0">
              <a:solidFill>
                <a:srgbClr val="800000"/>
              </a:solidFill>
            </a:endParaRPr>
          </a:p>
        </p:txBody>
      </p:sp>
      <p:sp>
        <p:nvSpPr>
          <p:cNvPr id="32" name="Rectangle 31"/>
          <p:cNvSpPr/>
          <p:nvPr/>
        </p:nvSpPr>
        <p:spPr>
          <a:xfrm>
            <a:off x="4803494" y="1846829"/>
            <a:ext cx="2321169" cy="4923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3. Group conformity</a:t>
            </a:r>
            <a:endParaRPr lang="en-US" sz="1662" b="1" dirty="0">
              <a:solidFill>
                <a:srgbClr val="800000"/>
              </a:solidFill>
            </a:endParaRPr>
          </a:p>
        </p:txBody>
      </p:sp>
      <p:sp>
        <p:nvSpPr>
          <p:cNvPr id="33" name="Rectangle 32"/>
          <p:cNvSpPr/>
          <p:nvPr/>
        </p:nvSpPr>
        <p:spPr>
          <a:xfrm>
            <a:off x="231494" y="4801044"/>
            <a:ext cx="1477108" cy="70338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1. Peer c</a:t>
            </a:r>
            <a:r>
              <a:rPr lang="en-US" altLang="zh-CN" sz="1662" b="1" dirty="0" smtClean="0">
                <a:solidFill>
                  <a:srgbClr val="800000"/>
                </a:solidFill>
              </a:rPr>
              <a:t>onformity</a:t>
            </a:r>
            <a:endParaRPr lang="en-US" sz="1662" b="1" dirty="0">
              <a:solidFill>
                <a:srgbClr val="800000"/>
              </a:solidFill>
            </a:endParaRPr>
          </a:p>
        </p:txBody>
      </p:sp>
      <p:sp>
        <p:nvSpPr>
          <p:cNvPr id="34" name="TextBox 33"/>
          <p:cNvSpPr txBox="1"/>
          <p:nvPr/>
        </p:nvSpPr>
        <p:spPr>
          <a:xfrm>
            <a:off x="8472899" y="5146409"/>
            <a:ext cx="312906" cy="369332"/>
          </a:xfrm>
          <a:prstGeom prst="rect">
            <a:avLst/>
          </a:prstGeom>
          <a:noFill/>
        </p:spPr>
        <p:txBody>
          <a:bodyPr wrap="none" rtlCol="0">
            <a:spAutoFit/>
          </a:bodyPr>
          <a:lstStyle/>
          <a:p>
            <a:r>
              <a:rPr lang="en-US" b="1" dirty="0" smtClean="0"/>
              <a:t>4</a:t>
            </a:r>
            <a:endParaRPr lang="en-US" b="1" dirty="0"/>
          </a:p>
        </p:txBody>
      </p:sp>
    </p:spTree>
    <p:extLst>
      <p:ext uri="{BB962C8B-B14F-4D97-AF65-F5344CB8AC3E}">
        <p14:creationId xmlns:p14="http://schemas.microsoft.com/office/powerpoint/2010/main" val="2864280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20" y="1736212"/>
            <a:ext cx="1239764" cy="1219200"/>
          </a:xfrm>
          <a:prstGeom prst="rect">
            <a:avLst/>
          </a:prstGeom>
        </p:spPr>
      </p:pic>
      <p:sp>
        <p:nvSpPr>
          <p:cNvPr id="2" name="Title 1"/>
          <p:cNvSpPr>
            <a:spLocks noGrp="1"/>
          </p:cNvSpPr>
          <p:nvPr>
            <p:ph type="title"/>
          </p:nvPr>
        </p:nvSpPr>
        <p:spPr/>
        <p:txBody>
          <a:bodyPr/>
          <a:lstStyle/>
          <a:p>
            <a:r>
              <a:rPr lang="en-US" dirty="0"/>
              <a:t>Conformity Influence Analysis</a:t>
            </a:r>
          </a:p>
        </p:txBody>
      </p:sp>
      <p:pic>
        <p:nvPicPr>
          <p:cNvPr id="4" name="Picture 3"/>
          <p:cNvPicPr>
            <a:picLocks noChangeAspect="1"/>
          </p:cNvPicPr>
          <p:nvPr/>
        </p:nvPicPr>
        <p:blipFill>
          <a:blip r:embed="rId4"/>
          <a:stretch>
            <a:fillRect/>
          </a:stretch>
        </p:blipFill>
        <p:spPr>
          <a:xfrm>
            <a:off x="922095" y="1981200"/>
            <a:ext cx="1260000" cy="1260000"/>
          </a:xfrm>
          <a:prstGeom prst="rect">
            <a:avLst/>
          </a:prstGeom>
        </p:spPr>
      </p:pic>
      <p:pic>
        <p:nvPicPr>
          <p:cNvPr id="5" name="Picture 4"/>
          <p:cNvPicPr>
            <a:picLocks noChangeAspect="1"/>
          </p:cNvPicPr>
          <p:nvPr/>
        </p:nvPicPr>
        <p:blipFill>
          <a:blip r:embed="rId5"/>
          <a:stretch>
            <a:fillRect/>
          </a:stretch>
        </p:blipFill>
        <p:spPr>
          <a:xfrm>
            <a:off x="4351095" y="4267200"/>
            <a:ext cx="1260000" cy="1260000"/>
          </a:xfrm>
          <a:prstGeom prst="rect">
            <a:avLst/>
          </a:prstGeom>
        </p:spPr>
      </p:pic>
      <p:pic>
        <p:nvPicPr>
          <p:cNvPr id="6" name="Picture 5"/>
          <p:cNvPicPr>
            <a:picLocks noChangeAspect="1"/>
          </p:cNvPicPr>
          <p:nvPr/>
        </p:nvPicPr>
        <p:blipFill>
          <a:blip r:embed="rId6"/>
          <a:stretch>
            <a:fillRect/>
          </a:stretch>
        </p:blipFill>
        <p:spPr>
          <a:xfrm>
            <a:off x="2979495" y="2819400"/>
            <a:ext cx="1260000" cy="1260000"/>
          </a:xfrm>
          <a:prstGeom prst="rect">
            <a:avLst/>
          </a:prstGeom>
        </p:spPr>
      </p:pic>
      <p:pic>
        <p:nvPicPr>
          <p:cNvPr id="7" name="Picture 6"/>
          <p:cNvPicPr>
            <a:picLocks noChangeAspect="1"/>
          </p:cNvPicPr>
          <p:nvPr/>
        </p:nvPicPr>
        <p:blipFill>
          <a:blip r:embed="rId7"/>
          <a:stretch>
            <a:fillRect/>
          </a:stretch>
        </p:blipFill>
        <p:spPr>
          <a:xfrm>
            <a:off x="1760295" y="4495800"/>
            <a:ext cx="1260000" cy="1260000"/>
          </a:xfrm>
          <a:prstGeom prst="rect">
            <a:avLst/>
          </a:prstGeom>
        </p:spPr>
      </p:pic>
      <p:pic>
        <p:nvPicPr>
          <p:cNvPr id="9" name="Picture 8"/>
          <p:cNvPicPr>
            <a:picLocks noChangeAspect="1"/>
          </p:cNvPicPr>
          <p:nvPr/>
        </p:nvPicPr>
        <p:blipFill>
          <a:blip r:embed="rId8"/>
          <a:stretch>
            <a:fillRect/>
          </a:stretch>
        </p:blipFill>
        <p:spPr>
          <a:xfrm>
            <a:off x="5265495" y="2590800"/>
            <a:ext cx="1260000" cy="1260000"/>
          </a:xfrm>
          <a:prstGeom prst="rect">
            <a:avLst/>
          </a:prstGeom>
        </p:spPr>
      </p:pic>
      <p:pic>
        <p:nvPicPr>
          <p:cNvPr id="10" name="Picture 9"/>
          <p:cNvPicPr>
            <a:picLocks noChangeAspect="1"/>
          </p:cNvPicPr>
          <p:nvPr/>
        </p:nvPicPr>
        <p:blipFill>
          <a:blip r:embed="rId9"/>
          <a:stretch>
            <a:fillRect/>
          </a:stretch>
        </p:blipFill>
        <p:spPr>
          <a:xfrm>
            <a:off x="7018095" y="3810000"/>
            <a:ext cx="1260000" cy="1260000"/>
          </a:xfrm>
          <a:prstGeom prst="rect">
            <a:avLst/>
          </a:prstGeom>
        </p:spPr>
      </p:pic>
      <p:cxnSp>
        <p:nvCxnSpPr>
          <p:cNvPr id="12" name="Straight Connector 11"/>
          <p:cNvCxnSpPr>
            <a:endCxn id="10" idx="0"/>
          </p:cNvCxnSpPr>
          <p:nvPr/>
        </p:nvCxnSpPr>
        <p:spPr>
          <a:xfrm flipH="1">
            <a:off x="7648095" y="2971800"/>
            <a:ext cx="132000" cy="838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6525495" y="2743200"/>
            <a:ext cx="645000" cy="4776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5" idx="6"/>
          </p:cNvCxnSpPr>
          <p:nvPr/>
        </p:nvCxnSpPr>
        <p:spPr>
          <a:xfrm flipH="1">
            <a:off x="5646511" y="4648200"/>
            <a:ext cx="1295401" cy="3429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217511" y="2971800"/>
            <a:ext cx="685801"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13098" y="3772694"/>
            <a:ext cx="277064" cy="57070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970111" y="4038600"/>
            <a:ext cx="457201" cy="5334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674695" y="4038600"/>
            <a:ext cx="457200" cy="457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07895" y="3352800"/>
            <a:ext cx="533400" cy="11430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08495" y="3733800"/>
            <a:ext cx="685800"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72631" y="2044032"/>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684095" y="44958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39391" y="2842128"/>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274895" y="43434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Callout 56"/>
          <p:cNvSpPr/>
          <p:nvPr/>
        </p:nvSpPr>
        <p:spPr>
          <a:xfrm>
            <a:off x="769695" y="1295400"/>
            <a:ext cx="1981200" cy="609600"/>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 love Obama</a:t>
            </a:r>
            <a:endParaRPr lang="en-US" sz="1600" dirty="0">
              <a:solidFill>
                <a:schemeClr val="tx1"/>
              </a:solidFill>
            </a:endParaRPr>
          </a:p>
        </p:txBody>
      </p:sp>
      <p:sp>
        <p:nvSpPr>
          <p:cNvPr id="58" name="Oval Callout 57"/>
          <p:cNvSpPr/>
          <p:nvPr/>
        </p:nvSpPr>
        <p:spPr>
          <a:xfrm>
            <a:off x="388695" y="3886200"/>
            <a:ext cx="1981200" cy="609600"/>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Obama is great!</a:t>
            </a:r>
            <a:endParaRPr lang="en-US" sz="1600" dirty="0">
              <a:solidFill>
                <a:schemeClr val="tx1"/>
              </a:solidFill>
            </a:endParaRPr>
          </a:p>
        </p:txBody>
      </p:sp>
      <p:sp>
        <p:nvSpPr>
          <p:cNvPr id="59" name="Oval Callout 58"/>
          <p:cNvSpPr/>
          <p:nvPr/>
        </p:nvSpPr>
        <p:spPr>
          <a:xfrm>
            <a:off x="2674695" y="2057400"/>
            <a:ext cx="1981200" cy="609600"/>
          </a:xfrm>
          <a:prstGeom prst="wedgeEllipseCallout">
            <a:avLst>
              <a:gd name="adj1" fmla="val 1434"/>
              <a:gd name="adj2" fmla="val 9978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Obama is fantastic</a:t>
            </a:r>
            <a:endParaRPr lang="en-US" sz="1600" dirty="0">
              <a:solidFill>
                <a:schemeClr val="tx1"/>
              </a:solidFill>
            </a:endParaRPr>
          </a:p>
        </p:txBody>
      </p:sp>
      <p:sp>
        <p:nvSpPr>
          <p:cNvPr id="63" name="Oval 62"/>
          <p:cNvSpPr/>
          <p:nvPr/>
        </p:nvSpPr>
        <p:spPr>
          <a:xfrm>
            <a:off x="2674695" y="6172200"/>
            <a:ext cx="228600" cy="228600"/>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55695" y="6096000"/>
            <a:ext cx="152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Positive</a:t>
            </a:r>
            <a:endParaRPr lang="en-US" sz="1600" dirty="0">
              <a:solidFill>
                <a:srgbClr val="000000"/>
              </a:solidFill>
            </a:endParaRPr>
          </a:p>
        </p:txBody>
      </p:sp>
      <p:sp>
        <p:nvSpPr>
          <p:cNvPr id="65" name="Oval 64"/>
          <p:cNvSpPr/>
          <p:nvPr/>
        </p:nvSpPr>
        <p:spPr>
          <a:xfrm>
            <a:off x="4198695" y="6172200"/>
            <a:ext cx="228600" cy="2286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579695" y="6096000"/>
            <a:ext cx="152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Negative</a:t>
            </a:r>
            <a:endParaRPr lang="en-US" sz="1600" dirty="0">
              <a:solidFill>
                <a:srgbClr val="000000"/>
              </a:solidFill>
            </a:endParaRPr>
          </a:p>
        </p:txBody>
      </p:sp>
      <p:sp>
        <p:nvSpPr>
          <p:cNvPr id="36" name="Rectangle 35"/>
          <p:cNvSpPr/>
          <p:nvPr/>
        </p:nvSpPr>
        <p:spPr>
          <a:xfrm>
            <a:off x="124764" y="4836213"/>
            <a:ext cx="1477108" cy="66821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1. Peer </a:t>
            </a:r>
            <a:r>
              <a:rPr lang="en-US" altLang="zh-CN" sz="1662" b="1" dirty="0" smtClean="0">
                <a:solidFill>
                  <a:srgbClr val="800000"/>
                </a:solidFill>
              </a:rPr>
              <a:t>conformity</a:t>
            </a:r>
            <a:endParaRPr lang="en-US" sz="1662" b="1" dirty="0">
              <a:solidFill>
                <a:srgbClr val="800000"/>
              </a:solidFill>
            </a:endParaRPr>
          </a:p>
        </p:txBody>
      </p:sp>
      <p:sp>
        <p:nvSpPr>
          <p:cNvPr id="37" name="Rectangle 36"/>
          <p:cNvSpPr/>
          <p:nvPr/>
        </p:nvSpPr>
        <p:spPr>
          <a:xfrm>
            <a:off x="5807650" y="5293414"/>
            <a:ext cx="1477108" cy="63325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2. </a:t>
            </a:r>
            <a:r>
              <a:rPr lang="en-US" altLang="zh-CN" sz="1662" b="1" dirty="0" smtClean="0">
                <a:solidFill>
                  <a:srgbClr val="800000"/>
                </a:solidFill>
              </a:rPr>
              <a:t>Individual conformity</a:t>
            </a:r>
            <a:endParaRPr lang="en-US" sz="1662" b="1" dirty="0">
              <a:solidFill>
                <a:srgbClr val="800000"/>
              </a:solidFill>
            </a:endParaRPr>
          </a:p>
        </p:txBody>
      </p:sp>
      <p:sp>
        <p:nvSpPr>
          <p:cNvPr id="39" name="Rectangle 38"/>
          <p:cNvSpPr/>
          <p:nvPr/>
        </p:nvSpPr>
        <p:spPr>
          <a:xfrm>
            <a:off x="4792821" y="1676077"/>
            <a:ext cx="2321169" cy="4923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62" b="1" dirty="0">
                <a:solidFill>
                  <a:srgbClr val="800000"/>
                </a:solidFill>
              </a:rPr>
              <a:t>3. Group conformity</a:t>
            </a:r>
            <a:endParaRPr lang="en-US" sz="1662" b="1" dirty="0">
              <a:solidFill>
                <a:srgbClr val="800000"/>
              </a:solidFill>
            </a:endParaRPr>
          </a:p>
        </p:txBody>
      </p:sp>
      <p:sp>
        <p:nvSpPr>
          <p:cNvPr id="41" name="Rectangle 40"/>
          <p:cNvSpPr/>
          <p:nvPr/>
        </p:nvSpPr>
        <p:spPr>
          <a:xfrm>
            <a:off x="3335841" y="4015988"/>
            <a:ext cx="609600" cy="668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a:t>
            </a:r>
            <a:endParaRPr lang="en-US" sz="2400" b="1" dirty="0">
              <a:solidFill>
                <a:schemeClr val="tx1"/>
              </a:solidFill>
            </a:endParaRPr>
          </a:p>
        </p:txBody>
      </p:sp>
      <p:sp>
        <p:nvSpPr>
          <p:cNvPr id="43" name="Rectangle 42"/>
          <p:cNvSpPr/>
          <p:nvPr/>
        </p:nvSpPr>
        <p:spPr>
          <a:xfrm>
            <a:off x="2091372" y="5654473"/>
            <a:ext cx="609600" cy="668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B</a:t>
            </a:r>
            <a:endParaRPr lang="en-US" sz="2400" b="1" dirty="0">
              <a:solidFill>
                <a:schemeClr val="tx1"/>
              </a:solidFill>
            </a:endParaRPr>
          </a:p>
        </p:txBody>
      </p:sp>
      <p:sp>
        <p:nvSpPr>
          <p:cNvPr id="44" name="Rectangle 43"/>
          <p:cNvSpPr/>
          <p:nvPr/>
        </p:nvSpPr>
        <p:spPr>
          <a:xfrm>
            <a:off x="4716621" y="5511170"/>
            <a:ext cx="609600" cy="668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C</a:t>
            </a:r>
            <a:endParaRPr lang="en-US" sz="2400" b="1" dirty="0">
              <a:solidFill>
                <a:schemeClr val="tx1"/>
              </a:solidFill>
            </a:endParaRPr>
          </a:p>
        </p:txBody>
      </p:sp>
      <p:sp>
        <p:nvSpPr>
          <p:cNvPr id="42" name="Rectangle 41"/>
          <p:cNvSpPr/>
          <p:nvPr/>
        </p:nvSpPr>
        <p:spPr>
          <a:xfrm>
            <a:off x="1081811" y="3194561"/>
            <a:ext cx="609600" cy="668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solidFill>
                  <a:schemeClr val="tx1"/>
                </a:solidFill>
              </a:rPr>
              <a:t>A</a:t>
            </a:r>
            <a:endParaRPr lang="en-US" sz="2400" b="1" dirty="0">
              <a:solidFill>
                <a:schemeClr val="tx1"/>
              </a:solidFill>
            </a:endParaRPr>
          </a:p>
        </p:txBody>
      </p:sp>
    </p:spTree>
    <p:extLst>
      <p:ext uri="{BB962C8B-B14F-4D97-AF65-F5344CB8AC3E}">
        <p14:creationId xmlns:p14="http://schemas.microsoft.com/office/powerpoint/2010/main" val="7035178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linds(horizontal)">
                                      <p:cBhvr>
                                        <p:cTn id="15" dur="500"/>
                                        <p:tgtEl>
                                          <p:spTgt spid="5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linds(horizont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linds(horizontal)">
                                      <p:cBhvr>
                                        <p:cTn id="34" dur="500"/>
                                        <p:tgtEl>
                                          <p:spTgt spid="5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4" grpId="0" animBg="1"/>
      <p:bldP spid="55" grpId="0" animBg="1"/>
      <p:bldP spid="57" grpId="0" animBg="1"/>
      <p:bldP spid="58" grpId="0" animBg="1"/>
      <p:bldP spid="59" grpId="0" animBg="1"/>
      <p:bldP spid="36" grpId="0" animBg="1"/>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r>
              <a:rPr lang="en-US" sz="3200" dirty="0" smtClean="0"/>
              <a:t>—Conformity</a:t>
            </a:r>
            <a:endParaRPr lang="en-US" dirty="0"/>
          </a:p>
        </p:txBody>
      </p:sp>
      <p:sp>
        <p:nvSpPr>
          <p:cNvPr id="3" name="Content Placeholder 2"/>
          <p:cNvSpPr>
            <a:spLocks noGrp="1"/>
          </p:cNvSpPr>
          <p:nvPr>
            <p:ph idx="1"/>
          </p:nvPr>
        </p:nvSpPr>
        <p:spPr>
          <a:xfrm>
            <a:off x="323861" y="1175993"/>
            <a:ext cx="4881125" cy="5378209"/>
          </a:xfrm>
        </p:spPr>
        <p:txBody>
          <a:bodyPr/>
          <a:lstStyle/>
          <a:p>
            <a:r>
              <a:rPr lang="is-IS" sz="2400" dirty="0" smtClean="0"/>
              <a:t>Conformity theory</a:t>
            </a:r>
          </a:p>
          <a:p>
            <a:pPr lvl="1"/>
            <a:r>
              <a:rPr lang="en-US" sz="2000" dirty="0">
                <a:solidFill>
                  <a:srgbClr val="FF0000"/>
                </a:solidFill>
              </a:rPr>
              <a:t>Compliance, identification, and </a:t>
            </a:r>
            <a:r>
              <a:rPr lang="en-US" sz="2000" dirty="0" smtClean="0">
                <a:solidFill>
                  <a:srgbClr val="FF0000"/>
                </a:solidFill>
              </a:rPr>
              <a:t>internalization</a:t>
            </a:r>
            <a:r>
              <a:rPr lang="is-IS" sz="2000" dirty="0" smtClean="0">
                <a:solidFill>
                  <a:srgbClr val="FF0000"/>
                </a:solidFill>
              </a:rPr>
              <a:t> </a:t>
            </a:r>
            <a:r>
              <a:rPr lang="is-IS" sz="2000" dirty="0" smtClean="0"/>
              <a:t>[Kelman 1958] </a:t>
            </a:r>
          </a:p>
          <a:p>
            <a:pPr lvl="1"/>
            <a:r>
              <a:rPr lang="is-IS" sz="2000" dirty="0" smtClean="0">
                <a:solidFill>
                  <a:srgbClr val="FF0000"/>
                </a:solidFill>
              </a:rPr>
              <a:t>A theory of conformity based on game theory</a:t>
            </a:r>
            <a:r>
              <a:rPr lang="is-IS" sz="2000" dirty="0" smtClean="0"/>
              <a:t> [Bernheim 1994]</a:t>
            </a:r>
          </a:p>
          <a:p>
            <a:r>
              <a:rPr lang="en-US" sz="2400" dirty="0" smtClean="0"/>
              <a:t>Influence and conformity</a:t>
            </a:r>
          </a:p>
          <a:p>
            <a:pPr lvl="1"/>
            <a:r>
              <a:rPr lang="en-US" sz="2000" dirty="0" smtClean="0">
                <a:solidFill>
                  <a:srgbClr val="FF0000"/>
                </a:solidFill>
              </a:rPr>
              <a:t>Conformity-aware influence analysis</a:t>
            </a:r>
            <a:r>
              <a:rPr lang="is-IS" sz="2000" dirty="0" smtClean="0"/>
              <a:t> [Li-Bhowmick-Sun 2011]</a:t>
            </a:r>
          </a:p>
          <a:p>
            <a:r>
              <a:rPr lang="en-US" sz="2400" dirty="0" smtClean="0"/>
              <a:t>A</a:t>
            </a:r>
            <a:r>
              <a:rPr lang="is-IS" sz="2400" dirty="0" smtClean="0"/>
              <a:t>pplications</a:t>
            </a:r>
          </a:p>
          <a:p>
            <a:pPr lvl="1"/>
            <a:r>
              <a:rPr lang="en-US" sz="2000" dirty="0" smtClean="0">
                <a:solidFill>
                  <a:srgbClr val="FF0000"/>
                </a:solidFill>
              </a:rPr>
              <a:t>Social influence in social advertising </a:t>
            </a:r>
            <a:r>
              <a:rPr lang="en-US" sz="2000" dirty="0" smtClean="0"/>
              <a:t>[</a:t>
            </a:r>
            <a:r>
              <a:rPr lang="fi-FI" sz="2000" dirty="0" err="1" smtClean="0"/>
              <a:t>Bakshy-</a:t>
            </a:r>
            <a:r>
              <a:rPr lang="en-US" sz="2000" dirty="0" smtClean="0"/>
              <a:t>el-al 2012]</a:t>
            </a:r>
            <a:endParaRPr lang="en-US" sz="2000" dirty="0"/>
          </a:p>
        </p:txBody>
      </p:sp>
      <p:pic>
        <p:nvPicPr>
          <p:cNvPr id="6" name="Picture 5" descr="groupthink.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740" y="1080743"/>
            <a:ext cx="4154635" cy="3631151"/>
          </a:xfrm>
          <a:prstGeom prst="rect">
            <a:avLst/>
          </a:prstGeom>
        </p:spPr>
      </p:pic>
    </p:spTree>
    <p:extLst>
      <p:ext uri="{BB962C8B-B14F-4D97-AF65-F5344CB8AC3E}">
        <p14:creationId xmlns:p14="http://schemas.microsoft.com/office/powerpoint/2010/main" val="1805484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r>
              <a:rPr lang="en-US" sz="3200" dirty="0" smtClean="0"/>
              <a:t>—social influence</a:t>
            </a:r>
            <a:endParaRPr lang="en-US" dirty="0"/>
          </a:p>
        </p:txBody>
      </p:sp>
      <p:sp>
        <p:nvSpPr>
          <p:cNvPr id="6" name="Content Placeholder 5"/>
          <p:cNvSpPr>
            <a:spLocks noGrp="1"/>
          </p:cNvSpPr>
          <p:nvPr>
            <p:ph idx="1"/>
          </p:nvPr>
        </p:nvSpPr>
        <p:spPr>
          <a:xfrm>
            <a:off x="292505" y="3841577"/>
            <a:ext cx="8820139" cy="2425705"/>
          </a:xfrm>
        </p:spPr>
        <p:txBody>
          <a:bodyPr/>
          <a:lstStyle/>
          <a:p>
            <a:r>
              <a:rPr lang="en-US" sz="2000" dirty="0" smtClean="0"/>
              <a:t>Influence test and quantification</a:t>
            </a:r>
          </a:p>
          <a:p>
            <a:pPr lvl="1"/>
            <a:r>
              <a:rPr lang="en-US" sz="1800" dirty="0" smtClean="0">
                <a:solidFill>
                  <a:srgbClr val="FF0000"/>
                </a:solidFill>
              </a:rPr>
              <a:t>Influence and correlation </a:t>
            </a:r>
            <a:r>
              <a:rPr lang="en-US" sz="1800" dirty="0" smtClean="0"/>
              <a:t>[</a:t>
            </a:r>
            <a:r>
              <a:rPr lang="fi-FI" sz="1800" dirty="0" err="1" smtClean="0"/>
              <a:t>Anagnostopoulos-et-al</a:t>
            </a:r>
            <a:r>
              <a:rPr lang="fi-FI" sz="1800" dirty="0" smtClean="0"/>
              <a:t> 2008</a:t>
            </a:r>
            <a:r>
              <a:rPr lang="en-US" sz="1800" dirty="0" smtClean="0"/>
              <a:t>]                      </a:t>
            </a:r>
            <a:r>
              <a:rPr lang="en-US" sz="1800" dirty="0">
                <a:solidFill>
                  <a:srgbClr val="FF0000"/>
                </a:solidFill>
              </a:rPr>
              <a:t>D</a:t>
            </a:r>
            <a:r>
              <a:rPr lang="en-US" sz="1800" dirty="0" smtClean="0">
                <a:solidFill>
                  <a:srgbClr val="FF0000"/>
                </a:solidFill>
              </a:rPr>
              <a:t>istinguish influence and </a:t>
            </a:r>
            <a:r>
              <a:rPr lang="en-US" sz="1800" dirty="0" err="1" smtClean="0">
                <a:solidFill>
                  <a:srgbClr val="FF0000"/>
                </a:solidFill>
              </a:rPr>
              <a:t>homophily</a:t>
            </a:r>
            <a:r>
              <a:rPr lang="en-US" sz="1800" dirty="0"/>
              <a:t> </a:t>
            </a:r>
            <a:r>
              <a:rPr lang="en-US" sz="1800" dirty="0" smtClean="0"/>
              <a:t>[Aral-et-al 2009, La Fond-</a:t>
            </a:r>
            <a:r>
              <a:rPr lang="en-US" sz="1800" dirty="0" err="1" smtClean="0"/>
              <a:t>Nevill</a:t>
            </a:r>
            <a:r>
              <a:rPr lang="en-US" sz="1800" dirty="0" smtClean="0"/>
              <a:t> 2010]</a:t>
            </a:r>
          </a:p>
          <a:p>
            <a:pPr lvl="1"/>
            <a:r>
              <a:rPr lang="en-US" sz="1800" dirty="0" smtClean="0">
                <a:solidFill>
                  <a:srgbClr val="FF0000"/>
                </a:solidFill>
              </a:rPr>
              <a:t>Topic-based influence measure </a:t>
            </a:r>
            <a:r>
              <a:rPr lang="en-US" sz="1800" dirty="0" smtClean="0"/>
              <a:t>[Tang-Sun-Wang-Yang 2009, Liu-et-al 2012] </a:t>
            </a:r>
            <a:r>
              <a:rPr lang="en-US" sz="1800" dirty="0">
                <a:solidFill>
                  <a:srgbClr val="FF0000"/>
                </a:solidFill>
              </a:rPr>
              <a:t>L</a:t>
            </a:r>
            <a:r>
              <a:rPr lang="en-US" sz="1800" dirty="0" smtClean="0">
                <a:solidFill>
                  <a:srgbClr val="FF0000"/>
                </a:solidFill>
              </a:rPr>
              <a:t>earning </a:t>
            </a:r>
            <a:r>
              <a:rPr lang="en-US" sz="1800" dirty="0">
                <a:solidFill>
                  <a:srgbClr val="FF0000"/>
                </a:solidFill>
              </a:rPr>
              <a:t>influence probability</a:t>
            </a:r>
            <a:r>
              <a:rPr lang="en-US" sz="1800" dirty="0"/>
              <a:t> [</a:t>
            </a:r>
            <a:r>
              <a:rPr lang="en-US" sz="1800" dirty="0" err="1" smtClean="0"/>
              <a:t>Goyal</a:t>
            </a:r>
            <a:r>
              <a:rPr lang="en-US" sz="1800" dirty="0" err="1"/>
              <a:t>-</a:t>
            </a:r>
            <a:r>
              <a:rPr lang="en-US" sz="1800" dirty="0" err="1" smtClean="0"/>
              <a:t>Bonchi-Lakshmanan</a:t>
            </a:r>
            <a:r>
              <a:rPr lang="en-US" sz="1800" dirty="0" smtClean="0"/>
              <a:t> 2010]</a:t>
            </a:r>
          </a:p>
          <a:p>
            <a:r>
              <a:rPr lang="en-US" sz="2000" dirty="0" smtClean="0"/>
              <a:t>Influence diffusion model</a:t>
            </a:r>
          </a:p>
          <a:p>
            <a:pPr lvl="1"/>
            <a:r>
              <a:rPr lang="en-US" sz="1800" dirty="0" smtClean="0">
                <a:solidFill>
                  <a:srgbClr val="FF0000"/>
                </a:solidFill>
              </a:rPr>
              <a:t>Linear threshold and cascaded </a:t>
            </a:r>
            <a:r>
              <a:rPr lang="en-US" sz="1800" dirty="0">
                <a:solidFill>
                  <a:srgbClr val="FF0000"/>
                </a:solidFill>
              </a:rPr>
              <a:t>model </a:t>
            </a:r>
            <a:r>
              <a:rPr lang="en-US" sz="1800" dirty="0"/>
              <a:t>[</a:t>
            </a:r>
            <a:r>
              <a:rPr lang="en-US" sz="1800" dirty="0" err="1" smtClean="0"/>
              <a:t>Kempe</a:t>
            </a:r>
            <a:r>
              <a:rPr lang="en-US" sz="1800" dirty="0"/>
              <a:t>-</a:t>
            </a:r>
            <a:r>
              <a:rPr lang="en-US" sz="1800" dirty="0" smtClean="0"/>
              <a:t>Kleinberg</a:t>
            </a:r>
            <a:r>
              <a:rPr lang="en-US" sz="1800" dirty="0"/>
              <a:t>-</a:t>
            </a:r>
            <a:r>
              <a:rPr lang="en-US" sz="1800" dirty="0" err="1" smtClean="0"/>
              <a:t>Tardos</a:t>
            </a:r>
            <a:r>
              <a:rPr lang="en-US" sz="1800" dirty="0" smtClean="0"/>
              <a:t> 2003]</a:t>
            </a:r>
          </a:p>
          <a:p>
            <a:pPr lvl="1"/>
            <a:r>
              <a:rPr lang="en-US" sz="1800" dirty="0" smtClean="0">
                <a:solidFill>
                  <a:srgbClr val="FF0000"/>
                </a:solidFill>
              </a:rPr>
              <a:t>Efficient algorithm </a:t>
            </a:r>
            <a:r>
              <a:rPr lang="en-US" sz="1800" dirty="0" smtClean="0"/>
              <a:t>[Chen-Wang-Yang 2009]</a:t>
            </a:r>
            <a:endParaRPr lang="en-US" sz="1800" dirty="0"/>
          </a:p>
        </p:txBody>
      </p:sp>
      <p:pic>
        <p:nvPicPr>
          <p:cNvPr id="5" name="Picture 3" descr="C:\JieTang\Privacy\Paper\Topic Model\social influence analysis\pic\example2.emf"/>
          <p:cNvPicPr>
            <a:picLocks noChangeAspect="1" noChangeArrowheads="1"/>
          </p:cNvPicPr>
          <p:nvPr/>
        </p:nvPicPr>
        <p:blipFill>
          <a:blip r:embed="rId3" cstate="print"/>
          <a:srcRect/>
          <a:stretch>
            <a:fillRect/>
          </a:stretch>
        </p:blipFill>
        <p:spPr bwMode="auto">
          <a:xfrm>
            <a:off x="1177269" y="996755"/>
            <a:ext cx="6755629" cy="3200894"/>
          </a:xfrm>
          <a:prstGeom prst="rect">
            <a:avLst/>
          </a:prstGeom>
          <a:noFill/>
        </p:spPr>
      </p:pic>
    </p:spTree>
    <p:extLst>
      <p:ext uri="{BB962C8B-B14F-4D97-AF65-F5344CB8AC3E}">
        <p14:creationId xmlns:p14="http://schemas.microsoft.com/office/powerpoint/2010/main" val="2759457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Challenges</a:t>
            </a:r>
            <a:endParaRPr lang="en-US" dirty="0">
              <a:solidFill>
                <a:srgbClr val="FF0000"/>
              </a:solidFill>
            </a:endParaRPr>
          </a:p>
        </p:txBody>
      </p:sp>
      <p:sp>
        <p:nvSpPr>
          <p:cNvPr id="3" name="Content Placeholder 2"/>
          <p:cNvSpPr>
            <a:spLocks noGrp="1"/>
          </p:cNvSpPr>
          <p:nvPr>
            <p:ph idx="1"/>
          </p:nvPr>
        </p:nvSpPr>
        <p:spPr/>
        <p:txBody>
          <a:bodyPr/>
          <a:lstStyle/>
          <a:p>
            <a:r>
              <a:rPr lang="en-US" altLang="zh-CN" dirty="0" smtClean="0"/>
              <a:t>H</a:t>
            </a:r>
            <a:r>
              <a:rPr lang="en-US" dirty="0" smtClean="0"/>
              <a:t>ow </a:t>
            </a:r>
            <a:r>
              <a:rPr lang="en-US" dirty="0"/>
              <a:t>to formally deﬁne and differentiate different types of </a:t>
            </a:r>
            <a:r>
              <a:rPr lang="en-US" dirty="0" smtClean="0"/>
              <a:t>conformities?</a:t>
            </a:r>
          </a:p>
          <a:p>
            <a:endParaRPr lang="en-US" dirty="0" smtClean="0"/>
          </a:p>
          <a:p>
            <a:r>
              <a:rPr lang="en-US" altLang="zh-CN" dirty="0" smtClean="0"/>
              <a:t>H</a:t>
            </a:r>
            <a:r>
              <a:rPr lang="en-US" dirty="0" smtClean="0"/>
              <a:t>ow </a:t>
            </a:r>
            <a:r>
              <a:rPr lang="en-US" dirty="0"/>
              <a:t>to construct a computational model to learn the different conformity </a:t>
            </a:r>
            <a:r>
              <a:rPr lang="en-US" dirty="0" smtClean="0"/>
              <a:t>factors?</a:t>
            </a:r>
          </a:p>
          <a:p>
            <a:endParaRPr lang="en-US" altLang="zh-CN" dirty="0" smtClean="0"/>
          </a:p>
          <a:p>
            <a:r>
              <a:rPr lang="en-US" altLang="zh-CN" dirty="0" smtClean="0"/>
              <a:t>H</a:t>
            </a:r>
            <a:r>
              <a:rPr lang="en-US" dirty="0" smtClean="0"/>
              <a:t>ow </a:t>
            </a:r>
            <a:r>
              <a:rPr lang="en-US" dirty="0"/>
              <a:t>to validate the proposed model in real large </a:t>
            </a:r>
            <a:r>
              <a:rPr lang="en-US" dirty="0" smtClean="0"/>
              <a:t>networks</a:t>
            </a:r>
            <a:r>
              <a:rPr lang="en-US" altLang="zh-CN" dirty="0" smtClean="0"/>
              <a:t>?</a:t>
            </a:r>
            <a:endParaRPr lang="en-US" dirty="0"/>
          </a:p>
        </p:txBody>
      </p:sp>
    </p:spTree>
    <p:extLst>
      <p:ext uri="{BB962C8B-B14F-4D97-AF65-F5344CB8AC3E}">
        <p14:creationId xmlns:p14="http://schemas.microsoft.com/office/powerpoint/2010/main" val="1738558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Problem Formulation </a:t>
            </a:r>
            <a:br>
              <a:rPr lang="en-US" dirty="0" smtClean="0"/>
            </a:br>
            <a:r>
              <a:rPr lang="en-US" dirty="0" smtClean="0"/>
              <a:t>and Methodologies</a:t>
            </a:r>
            <a:endParaRPr lang="en-US" dirty="0"/>
          </a:p>
        </p:txBody>
      </p:sp>
    </p:spTree>
    <p:extLst>
      <p:ext uri="{BB962C8B-B14F-4D97-AF65-F5344CB8AC3E}">
        <p14:creationId xmlns:p14="http://schemas.microsoft.com/office/powerpoint/2010/main" val="2266082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Datasets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099163"/>
              </p:ext>
            </p:extLst>
          </p:nvPr>
        </p:nvGraphicFramePr>
        <p:xfrm>
          <a:off x="490746" y="1336840"/>
          <a:ext cx="8115080" cy="4224720"/>
        </p:xfrm>
        <a:graphic>
          <a:graphicData uri="http://schemas.openxmlformats.org/drawingml/2006/table">
            <a:tbl>
              <a:tblPr firstRow="1" bandRow="1">
                <a:effectLst>
                  <a:outerShdw blurRad="50800" dist="50800" algn="tl" rotWithShape="0">
                    <a:srgbClr val="000000">
                      <a:alpha val="43137"/>
                    </a:srgbClr>
                  </a:outerShdw>
                </a:effectLst>
                <a:tableStyleId>{073A0DAA-6AF3-43AB-8588-CEC1D06C72B9}</a:tableStyleId>
              </a:tblPr>
              <a:tblGrid>
                <a:gridCol w="1525016"/>
                <a:gridCol w="1431191"/>
                <a:gridCol w="1673082"/>
                <a:gridCol w="2027767"/>
                <a:gridCol w="1458024"/>
              </a:tblGrid>
              <a:tr h="441560">
                <a:tc>
                  <a:txBody>
                    <a:bodyPr/>
                    <a:lstStyle/>
                    <a:p>
                      <a:pPr algn="ctr"/>
                      <a:r>
                        <a:rPr lang="en-US" sz="1800" dirty="0" smtClean="0"/>
                        <a:t>Network</a:t>
                      </a:r>
                      <a:endParaRPr lang="en-US" sz="1800" dirty="0"/>
                    </a:p>
                  </a:txBody>
                  <a:tcPr marT="93600" marB="93600"/>
                </a:tc>
                <a:tc>
                  <a:txBody>
                    <a:bodyPr/>
                    <a:lstStyle/>
                    <a:p>
                      <a:pPr algn="ctr"/>
                      <a:r>
                        <a:rPr lang="en-US" sz="1800" dirty="0" smtClean="0"/>
                        <a:t>#Nodes</a:t>
                      </a:r>
                      <a:endParaRPr lang="en-US" sz="1800" dirty="0"/>
                    </a:p>
                  </a:txBody>
                  <a:tcPr marT="93600" marB="93600"/>
                </a:tc>
                <a:tc>
                  <a:txBody>
                    <a:bodyPr/>
                    <a:lstStyle/>
                    <a:p>
                      <a:pPr algn="ctr"/>
                      <a:r>
                        <a:rPr lang="en-US" sz="1800" dirty="0" smtClean="0"/>
                        <a:t>#Edges</a:t>
                      </a:r>
                      <a:endParaRPr lang="en-US" sz="1800" dirty="0"/>
                    </a:p>
                  </a:txBody>
                  <a:tcPr marT="93600" marB="93600"/>
                </a:tc>
                <a:tc>
                  <a:txBody>
                    <a:bodyPr/>
                    <a:lstStyle/>
                    <a:p>
                      <a:pPr algn="ctr"/>
                      <a:r>
                        <a:rPr lang="en-US" sz="1800" dirty="0" smtClean="0"/>
                        <a:t>Behavior</a:t>
                      </a:r>
                      <a:endParaRPr lang="en-US" sz="1800" dirty="0"/>
                    </a:p>
                  </a:txBody>
                  <a:tcPr marT="93600" marB="93600"/>
                </a:tc>
                <a:tc>
                  <a:txBody>
                    <a:bodyPr/>
                    <a:lstStyle/>
                    <a:p>
                      <a:pPr algn="ctr"/>
                      <a:r>
                        <a:rPr lang="en-US" sz="1800" dirty="0" smtClean="0"/>
                        <a:t>#Actions</a:t>
                      </a:r>
                      <a:endParaRPr lang="en-US" sz="1800" dirty="0"/>
                    </a:p>
                  </a:txBody>
                  <a:tcPr marT="93600" marB="93600"/>
                </a:tc>
              </a:tr>
              <a:tr h="400228">
                <a:tc>
                  <a:txBody>
                    <a:bodyPr/>
                    <a:lstStyle/>
                    <a:p>
                      <a:pPr algn="ctr"/>
                      <a:r>
                        <a:rPr lang="en-US" sz="2000" b="1" dirty="0" err="1" smtClean="0"/>
                        <a:t>Weibo</a:t>
                      </a:r>
                      <a:endParaRPr lang="en-US" sz="2000" b="1" dirty="0"/>
                    </a:p>
                  </a:txBody>
                  <a:tcPr marT="165600" marB="165600" anchor="ctr"/>
                </a:tc>
                <a:tc>
                  <a:txBody>
                    <a:bodyPr/>
                    <a:lstStyle/>
                    <a:p>
                      <a:pPr algn="ctr"/>
                      <a:r>
                        <a:rPr lang="en-US" sz="2000" dirty="0" smtClean="0"/>
                        <a:t>1,776,950</a:t>
                      </a:r>
                      <a:endParaRPr lang="en-US" sz="2000" dirty="0"/>
                    </a:p>
                  </a:txBody>
                  <a:tcPr marT="165600" marB="165600" anchor="ctr"/>
                </a:tc>
                <a:tc>
                  <a:txBody>
                    <a:bodyPr/>
                    <a:lstStyle/>
                    <a:p>
                      <a:pPr algn="ctr"/>
                      <a:r>
                        <a:rPr lang="en-US" sz="2000" dirty="0" smtClean="0"/>
                        <a:t>308,489,739</a:t>
                      </a:r>
                      <a:endParaRPr lang="en-US" sz="2000" dirty="0"/>
                    </a:p>
                  </a:txBody>
                  <a:tcPr marT="165600" marB="165600" anchor="ctr"/>
                </a:tc>
                <a:tc>
                  <a:txBody>
                    <a:bodyPr/>
                    <a:lstStyle/>
                    <a:p>
                      <a:pPr algn="ctr"/>
                      <a:r>
                        <a:rPr lang="en-US" sz="2000" dirty="0" smtClean="0">
                          <a:solidFill>
                            <a:srgbClr val="000090"/>
                          </a:solidFill>
                        </a:rPr>
                        <a:t>Tweet on popular topics</a:t>
                      </a:r>
                      <a:endParaRPr lang="en-US" sz="2000" dirty="0">
                        <a:solidFill>
                          <a:srgbClr val="000090"/>
                        </a:solidFill>
                      </a:endParaRPr>
                    </a:p>
                  </a:txBody>
                  <a:tcPr marT="165600" marB="165600" anchor="ctr"/>
                </a:tc>
                <a:tc>
                  <a:txBody>
                    <a:bodyPr/>
                    <a:lstStyle/>
                    <a:p>
                      <a:pPr algn="ctr"/>
                      <a:r>
                        <a:rPr lang="en-US" sz="2000" dirty="0" smtClean="0">
                          <a:solidFill>
                            <a:srgbClr val="000090"/>
                          </a:solidFill>
                        </a:rPr>
                        <a:t>6,761,186</a:t>
                      </a:r>
                      <a:endParaRPr lang="en-US" sz="2000" dirty="0">
                        <a:solidFill>
                          <a:srgbClr val="000090"/>
                        </a:solidFill>
                      </a:endParaRPr>
                    </a:p>
                  </a:txBody>
                  <a:tcPr marT="165600" marB="165600" anchor="ctr"/>
                </a:tc>
              </a:tr>
              <a:tr h="400228">
                <a:tc>
                  <a:txBody>
                    <a:bodyPr/>
                    <a:lstStyle/>
                    <a:p>
                      <a:pPr algn="ctr"/>
                      <a:r>
                        <a:rPr lang="en-US" sz="2000" b="1" dirty="0" smtClean="0"/>
                        <a:t>Flickr</a:t>
                      </a:r>
                      <a:endParaRPr lang="en-US" sz="2000" b="1" dirty="0"/>
                    </a:p>
                  </a:txBody>
                  <a:tcPr marT="165600" marB="165600" anchor="ctr"/>
                </a:tc>
                <a:tc>
                  <a:txBody>
                    <a:bodyPr/>
                    <a:lstStyle/>
                    <a:p>
                      <a:pPr algn="ctr"/>
                      <a:r>
                        <a:rPr lang="en-US" sz="2000" dirty="0" smtClean="0"/>
                        <a:t>1,991,509</a:t>
                      </a:r>
                      <a:endParaRPr lang="en-US" sz="2000" dirty="0"/>
                    </a:p>
                  </a:txBody>
                  <a:tcPr marT="165600" marB="165600" anchor="ctr"/>
                </a:tc>
                <a:tc>
                  <a:txBody>
                    <a:bodyPr/>
                    <a:lstStyle/>
                    <a:p>
                      <a:pPr algn="ctr"/>
                      <a:r>
                        <a:rPr lang="en-US" sz="2000" dirty="0" smtClean="0"/>
                        <a:t>208,118,719</a:t>
                      </a:r>
                      <a:endParaRPr lang="en-US" sz="2000" dirty="0"/>
                    </a:p>
                  </a:txBody>
                  <a:tcPr marT="165600" marB="165600" anchor="ctr"/>
                </a:tc>
                <a:tc>
                  <a:txBody>
                    <a:bodyPr/>
                    <a:lstStyle/>
                    <a:p>
                      <a:pPr algn="ctr"/>
                      <a:r>
                        <a:rPr lang="en-US" sz="2000" dirty="0" smtClean="0">
                          <a:solidFill>
                            <a:srgbClr val="000090"/>
                          </a:solidFill>
                        </a:rPr>
                        <a:t>Comment on a </a:t>
                      </a:r>
                      <a:r>
                        <a:rPr lang="en-US" sz="2000" dirty="0" smtClean="0">
                          <a:solidFill>
                            <a:srgbClr val="000090"/>
                          </a:solidFill>
                        </a:rPr>
                        <a:t>popular photo</a:t>
                      </a:r>
                      <a:endParaRPr lang="en-US" sz="2000" dirty="0">
                        <a:solidFill>
                          <a:srgbClr val="000090"/>
                        </a:solidFill>
                      </a:endParaRPr>
                    </a:p>
                  </a:txBody>
                  <a:tcPr marT="165600" marB="165600" anchor="ctr"/>
                </a:tc>
                <a:tc>
                  <a:txBody>
                    <a:bodyPr/>
                    <a:lstStyle/>
                    <a:p>
                      <a:pPr algn="ctr"/>
                      <a:r>
                        <a:rPr lang="en-US" sz="2000" dirty="0" smtClean="0">
                          <a:solidFill>
                            <a:srgbClr val="000090"/>
                          </a:solidFill>
                        </a:rPr>
                        <a:t>3,531,801</a:t>
                      </a:r>
                      <a:endParaRPr lang="en-US" sz="2000" dirty="0">
                        <a:solidFill>
                          <a:srgbClr val="000090"/>
                        </a:solidFill>
                      </a:endParaRPr>
                    </a:p>
                  </a:txBody>
                  <a:tcPr marT="165600" marB="165600" anchor="ctr"/>
                </a:tc>
              </a:tr>
              <a:tr h="400228">
                <a:tc>
                  <a:txBody>
                    <a:bodyPr/>
                    <a:lstStyle/>
                    <a:p>
                      <a:pPr algn="ctr"/>
                      <a:r>
                        <a:rPr lang="pl-PL" sz="2000" b="1" dirty="0" err="1" smtClean="0"/>
                        <a:t>Gowalla</a:t>
                      </a:r>
                      <a:endParaRPr lang="en-US" sz="2000" b="1" dirty="0"/>
                    </a:p>
                  </a:txBody>
                  <a:tcPr marT="165600" marB="165600" anchor="ctr"/>
                </a:tc>
                <a:tc>
                  <a:txBody>
                    <a:bodyPr/>
                    <a:lstStyle/>
                    <a:p>
                      <a:pPr algn="ctr"/>
                      <a:r>
                        <a:rPr lang="en-US" sz="2000" dirty="0" smtClean="0"/>
                        <a:t>196,591</a:t>
                      </a:r>
                      <a:endParaRPr lang="en-US" sz="2000" dirty="0"/>
                    </a:p>
                  </a:txBody>
                  <a:tcPr marT="165600" marB="165600" anchor="ctr"/>
                </a:tc>
                <a:tc>
                  <a:txBody>
                    <a:bodyPr/>
                    <a:lstStyle/>
                    <a:p>
                      <a:pPr algn="ctr"/>
                      <a:r>
                        <a:rPr lang="en-US" sz="2000" dirty="0" smtClean="0"/>
                        <a:t>950,327</a:t>
                      </a:r>
                      <a:endParaRPr lang="en-US" sz="2000" dirty="0"/>
                    </a:p>
                  </a:txBody>
                  <a:tcPr marT="165600" marB="165600" anchor="ctr"/>
                </a:tc>
                <a:tc>
                  <a:txBody>
                    <a:bodyPr/>
                    <a:lstStyle/>
                    <a:p>
                      <a:pPr algn="ctr"/>
                      <a:r>
                        <a:rPr lang="pt-BR" sz="2000" dirty="0" smtClean="0">
                          <a:solidFill>
                            <a:srgbClr val="000090"/>
                          </a:solidFill>
                        </a:rPr>
                        <a:t>Check-in some</a:t>
                      </a:r>
                      <a:r>
                        <a:rPr lang="pt-BR" sz="2000" baseline="0" dirty="0" smtClean="0">
                          <a:solidFill>
                            <a:srgbClr val="000090"/>
                          </a:solidFill>
                        </a:rPr>
                        <a:t> </a:t>
                      </a:r>
                      <a:r>
                        <a:rPr lang="pt-BR" sz="2000" dirty="0" err="1" smtClean="0">
                          <a:solidFill>
                            <a:srgbClr val="000090"/>
                          </a:solidFill>
                        </a:rPr>
                        <a:t>location</a:t>
                      </a:r>
                      <a:endParaRPr lang="en-US" sz="2000" dirty="0">
                        <a:solidFill>
                          <a:srgbClr val="000090"/>
                        </a:solidFill>
                      </a:endParaRPr>
                    </a:p>
                  </a:txBody>
                  <a:tcPr marT="165600" marB="165600" anchor="ctr"/>
                </a:tc>
                <a:tc>
                  <a:txBody>
                    <a:bodyPr/>
                    <a:lstStyle/>
                    <a:p>
                      <a:pPr algn="ctr"/>
                      <a:r>
                        <a:rPr lang="en-US" sz="2000" dirty="0" smtClean="0">
                          <a:solidFill>
                            <a:srgbClr val="000090"/>
                          </a:solidFill>
                        </a:rPr>
                        <a:t>6,442,890</a:t>
                      </a:r>
                      <a:endParaRPr lang="en-US" sz="2000" dirty="0">
                        <a:solidFill>
                          <a:srgbClr val="000090"/>
                        </a:solidFill>
                      </a:endParaRPr>
                    </a:p>
                  </a:txBody>
                  <a:tcPr marT="165600" marB="165600" anchor="ctr"/>
                </a:tc>
              </a:tr>
              <a:tr h="400228">
                <a:tc>
                  <a:txBody>
                    <a:bodyPr/>
                    <a:lstStyle/>
                    <a:p>
                      <a:pPr algn="ctr"/>
                      <a:r>
                        <a:rPr lang="en-US" sz="2000" b="1" dirty="0" err="1" smtClean="0"/>
                        <a:t>ArnetMiner</a:t>
                      </a:r>
                      <a:endParaRPr lang="en-US" sz="2000" b="1" dirty="0"/>
                    </a:p>
                  </a:txBody>
                  <a:tcPr marT="165600" marB="165600" anchor="ctr"/>
                </a:tc>
                <a:tc>
                  <a:txBody>
                    <a:bodyPr/>
                    <a:lstStyle/>
                    <a:p>
                      <a:pPr algn="ctr"/>
                      <a:r>
                        <a:rPr lang="en-US" sz="2000" dirty="0" smtClean="0"/>
                        <a:t>737,690</a:t>
                      </a:r>
                      <a:endParaRPr lang="en-US" sz="2000" dirty="0"/>
                    </a:p>
                  </a:txBody>
                  <a:tcPr marT="165600" marB="165600" anchor="ctr"/>
                </a:tc>
                <a:tc>
                  <a:txBody>
                    <a:bodyPr/>
                    <a:lstStyle/>
                    <a:p>
                      <a:pPr algn="ctr"/>
                      <a:r>
                        <a:rPr lang="en-US" sz="2000" dirty="0" smtClean="0"/>
                        <a:t>2,416,472</a:t>
                      </a:r>
                      <a:endParaRPr lang="en-US" sz="2000" dirty="0"/>
                    </a:p>
                  </a:txBody>
                  <a:tcPr marT="165600" marB="165600" anchor="ctr"/>
                </a:tc>
                <a:tc>
                  <a:txBody>
                    <a:bodyPr/>
                    <a:lstStyle/>
                    <a:p>
                      <a:pPr algn="ctr"/>
                      <a:r>
                        <a:rPr lang="en-US" sz="2000" dirty="0" smtClean="0">
                          <a:solidFill>
                            <a:srgbClr val="000090"/>
                          </a:solidFill>
                        </a:rPr>
                        <a:t>Publish in a specific</a:t>
                      </a:r>
                      <a:r>
                        <a:rPr lang="en-US" sz="2000" baseline="0" dirty="0" smtClean="0">
                          <a:solidFill>
                            <a:srgbClr val="000090"/>
                          </a:solidFill>
                        </a:rPr>
                        <a:t> domain</a:t>
                      </a:r>
                      <a:endParaRPr lang="en-US" sz="2000" dirty="0">
                        <a:solidFill>
                          <a:srgbClr val="000090"/>
                        </a:solidFill>
                      </a:endParaRPr>
                    </a:p>
                  </a:txBody>
                  <a:tcPr marT="165600" marB="165600" anchor="ctr"/>
                </a:tc>
                <a:tc>
                  <a:txBody>
                    <a:bodyPr/>
                    <a:lstStyle/>
                    <a:p>
                      <a:pPr algn="ctr"/>
                      <a:r>
                        <a:rPr lang="en-US" sz="2000" dirty="0" smtClean="0">
                          <a:solidFill>
                            <a:srgbClr val="000090"/>
                          </a:solidFill>
                        </a:rPr>
                        <a:t>1,974,466</a:t>
                      </a:r>
                      <a:endParaRPr lang="en-US" sz="2000" dirty="0">
                        <a:solidFill>
                          <a:srgbClr val="000090"/>
                        </a:solidFill>
                      </a:endParaRPr>
                    </a:p>
                  </a:txBody>
                  <a:tcPr marT="165600" marB="165600" anchor="ctr"/>
                </a:tc>
              </a:tr>
            </a:tbl>
          </a:graphicData>
        </a:graphic>
      </p:graphicFrame>
      <p:sp>
        <p:nvSpPr>
          <p:cNvPr id="31" name="副标题 4"/>
          <p:cNvSpPr txBox="1">
            <a:spLocks/>
          </p:cNvSpPr>
          <p:nvPr/>
        </p:nvSpPr>
        <p:spPr bwMode="auto">
          <a:xfrm>
            <a:off x="381000" y="5943600"/>
            <a:ext cx="8458200" cy="533400"/>
          </a:xfrm>
          <a:prstGeom prst="rect">
            <a:avLst/>
          </a:prstGeom>
          <a:solidFill>
            <a:schemeClr val="bg1"/>
          </a:solidFill>
          <a:ln w="9525">
            <a:solidFill>
              <a:schemeClr val="bg1"/>
            </a:solidFill>
            <a:miter lim="800000"/>
            <a:headEnd/>
            <a:tailEnd/>
          </a:ln>
        </p:spPr>
        <p:txBody>
          <a:bodyPr vert="horz" wrap="square" lIns="180000" tIns="45720" rIns="180000" bIns="45720" numCol="1" anchor="ctr" anchorCtr="0" compatLnSpc="1">
            <a:prstTxWarp prst="textNoShape">
              <a:avLst/>
            </a:prstTxWarp>
          </a:bodyPr>
          <a:lstStyle/>
          <a:p>
            <a:pPr lvl="0">
              <a:spcBef>
                <a:spcPct val="20000"/>
              </a:spcBef>
            </a:pPr>
            <a:r>
              <a:rPr lang="en-US" altLang="zh-CN" kern="0" dirty="0" smtClean="0">
                <a:latin typeface="+mn-lt"/>
                <a:ea typeface="+mn-ea"/>
              </a:rPr>
              <a:t>All the datasets are publicly available for research.</a:t>
            </a:r>
          </a:p>
        </p:txBody>
      </p:sp>
    </p:spTree>
    <p:extLst>
      <p:ext uri="{BB962C8B-B14F-4D97-AF65-F5344CB8AC3E}">
        <p14:creationId xmlns:p14="http://schemas.microsoft.com/office/powerpoint/2010/main" val="2721302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3.2|1.2|2|2"/>
</p:tagLst>
</file>

<file path=ppt/theme/theme1.xml><?xml version="1.0" encoding="utf-8"?>
<a:theme xmlns:a="http://schemas.openxmlformats.org/drawingml/2006/main" name="ke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keg.thmx</Template>
  <TotalTime>4872</TotalTime>
  <Words>2940</Words>
  <Application>Microsoft Macintosh PowerPoint</Application>
  <PresentationFormat>On-screen Show (4:3)</PresentationFormat>
  <Paragraphs>335</Paragraphs>
  <Slides>35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keg</vt:lpstr>
      <vt:lpstr>Equation</vt:lpstr>
      <vt:lpstr>Confluence: Conformity Influence in Large Social Networks</vt:lpstr>
      <vt:lpstr>Conformity</vt:lpstr>
      <vt:lpstr>“Love Obama”</vt:lpstr>
      <vt:lpstr>Conformity Influence Analysis</vt:lpstr>
      <vt:lpstr>Related Work—Conformity</vt:lpstr>
      <vt:lpstr>Related Work—social influence</vt:lpstr>
      <vt:lpstr>Challenges</vt:lpstr>
      <vt:lpstr>Problem Formulation  and Methodologies</vt:lpstr>
      <vt:lpstr>Four Datasets</vt:lpstr>
      <vt:lpstr>A concrete example in Gowalla</vt:lpstr>
      <vt:lpstr>Notations</vt:lpstr>
      <vt:lpstr>Conformity Definition</vt:lpstr>
      <vt:lpstr>Individual Conformity</vt:lpstr>
      <vt:lpstr>Peer Conformity</vt:lpstr>
      <vt:lpstr>Group Conformity</vt:lpstr>
      <vt:lpstr>For an example</vt:lpstr>
      <vt:lpstr>Now our problem becomes</vt:lpstr>
      <vt:lpstr>Confluence —A conformity-aware factor graph model</vt:lpstr>
      <vt:lpstr>Model Instantiation</vt:lpstr>
      <vt:lpstr>General Social Features</vt:lpstr>
      <vt:lpstr>Distributed Model Learning</vt:lpstr>
      <vt:lpstr>Distributed Learning</vt:lpstr>
      <vt:lpstr>Experiments</vt:lpstr>
      <vt:lpstr>Data Set and Baselines</vt:lpstr>
      <vt:lpstr>Prediction Accuracy</vt:lpstr>
      <vt:lpstr>Effect of Conformity</vt:lpstr>
      <vt:lpstr>Scalability performance</vt:lpstr>
      <vt:lpstr>Conclusion</vt:lpstr>
      <vt:lpstr>Future work</vt:lpstr>
      <vt:lpstr>Confluence: Conformity Influence in Large Social Networks</vt:lpstr>
      <vt:lpstr>Qualitative Case Study</vt:lpstr>
      <vt:lpstr>PowerPoint Presentation</vt:lpstr>
      <vt:lpstr>PowerPoint Presentation</vt:lpstr>
      <vt:lpstr>PowerPoint Presentation</vt:lpstr>
      <vt:lpstr>PowerPoint Presentation</vt:lpstr>
    </vt:vector>
  </TitlesOfParts>
  <Company>Tsinghua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Confluence: Conformity Influence in Large Social Networks</dc:title>
  <dc:creator>Sen Wu</dc:creator>
  <cp:lastModifiedBy>Jie Tang</cp:lastModifiedBy>
  <cp:revision>220</cp:revision>
  <cp:lastPrinted>2013-08-08T13:55:58Z</cp:lastPrinted>
  <dcterms:created xsi:type="dcterms:W3CDTF">2013-07-27T02:44:06Z</dcterms:created>
  <dcterms:modified xsi:type="dcterms:W3CDTF">2013-08-13T14:49:06Z</dcterms:modified>
</cp:coreProperties>
</file>